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5037" r:id="rId2"/>
    <p:sldMasterId id="2147485562" r:id="rId3"/>
  </p:sldMasterIdLst>
  <p:notesMasterIdLst>
    <p:notesMasterId r:id="rId25"/>
  </p:notesMasterIdLst>
  <p:handoutMasterIdLst>
    <p:handoutMasterId r:id="rId26"/>
  </p:handoutMasterIdLst>
  <p:sldIdLst>
    <p:sldId id="267" r:id="rId4"/>
    <p:sldId id="308" r:id="rId5"/>
    <p:sldId id="310" r:id="rId6"/>
    <p:sldId id="315" r:id="rId7"/>
    <p:sldId id="282" r:id="rId8"/>
    <p:sldId id="283" r:id="rId9"/>
    <p:sldId id="314" r:id="rId10"/>
    <p:sldId id="294" r:id="rId11"/>
    <p:sldId id="311" r:id="rId12"/>
    <p:sldId id="316" r:id="rId13"/>
    <p:sldId id="318" r:id="rId14"/>
    <p:sldId id="317" r:id="rId15"/>
    <p:sldId id="312" r:id="rId16"/>
    <p:sldId id="313" r:id="rId17"/>
    <p:sldId id="285" r:id="rId18"/>
    <p:sldId id="299" r:id="rId19"/>
    <p:sldId id="300" r:id="rId20"/>
    <p:sldId id="301" r:id="rId21"/>
    <p:sldId id="302" r:id="rId22"/>
    <p:sldId id="303" r:id="rId23"/>
    <p:sldId id="307" r:id="rId24"/>
  </p:sldIdLst>
  <p:sldSz cx="9144000" cy="6858000" type="screen4x3"/>
  <p:notesSz cx="6858000" cy="9144000"/>
  <p:custDataLst>
    <p:tags r:id="rId27"/>
  </p:custDataLst>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158">
          <p15:clr>
            <a:srgbClr val="A4A3A4"/>
          </p15:clr>
        </p15:guide>
        <p15:guide id="3" pos="24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728"/>
    <a:srgbClr val="56C2E6"/>
    <a:srgbClr val="41B6E6"/>
    <a:srgbClr val="6E267B"/>
    <a:srgbClr val="C30045"/>
    <a:srgbClr val="E05206"/>
    <a:srgbClr val="58A618"/>
    <a:srgbClr val="00B0BA"/>
    <a:srgbClr val="55C2E6"/>
    <a:srgbClr val="76A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p:restoredTop sz="86227" autoAdjust="0"/>
  </p:normalViewPr>
  <p:slideViewPr>
    <p:cSldViewPr snapToGrid="0">
      <p:cViewPr varScale="1">
        <p:scale>
          <a:sx n="103" d="100"/>
          <a:sy n="103" d="100"/>
        </p:scale>
        <p:origin x="1200" y="184"/>
      </p:cViewPr>
      <p:guideLst>
        <p:guide orient="horz" pos="2160"/>
        <p:guide pos="158"/>
        <p:guide pos="2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155" d="100"/>
          <a:sy n="155" d="100"/>
        </p:scale>
        <p:origin x="380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B8ACFA-0AAD-4CF0-BDE7-B422AED5B913}"/>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3" name="Date Placeholder 2">
            <a:extLst>
              <a:ext uri="{FF2B5EF4-FFF2-40B4-BE49-F238E27FC236}">
                <a16:creationId xmlns:a16="http://schemas.microsoft.com/office/drawing/2014/main" id="{9A0BB70A-911A-49DA-A3DF-62D91449820B}"/>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S PGothic" charset="0"/>
              </a:defRPr>
            </a:lvl1pPr>
          </a:lstStyle>
          <a:p>
            <a:pPr>
              <a:defRPr/>
            </a:pPr>
            <a:endParaRPr lang="en-US"/>
          </a:p>
        </p:txBody>
      </p:sp>
      <p:sp>
        <p:nvSpPr>
          <p:cNvPr id="4" name="Footer Placeholder 3">
            <a:extLst>
              <a:ext uri="{FF2B5EF4-FFF2-40B4-BE49-F238E27FC236}">
                <a16:creationId xmlns:a16="http://schemas.microsoft.com/office/drawing/2014/main" id="{FCC5D531-D058-47F5-8524-5BBA1713F6C0}"/>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5" name="Slide Number Placeholder 4">
            <a:extLst>
              <a:ext uri="{FF2B5EF4-FFF2-40B4-BE49-F238E27FC236}">
                <a16:creationId xmlns:a16="http://schemas.microsoft.com/office/drawing/2014/main" id="{5465D612-E92A-4093-8BB8-393639041AF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3BFF6AC3-A18F-43CD-866B-936A0AD1CEFD}" type="slidenum">
              <a:rPr lang="en-US" altLang="en-US"/>
              <a:pPr>
                <a:defRPr/>
              </a:pPr>
              <a:t>‹#›</a:t>
            </a:fld>
            <a:endParaRPr lang="en-US" altLang="en-US"/>
          </a:p>
        </p:txBody>
      </p:sp>
    </p:spTree>
    <p:extLst>
      <p:ext uri="{BB962C8B-B14F-4D97-AF65-F5344CB8AC3E}">
        <p14:creationId xmlns:p14="http://schemas.microsoft.com/office/powerpoint/2010/main" val="1358387275"/>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546FA1-0B09-4F51-94BE-74E313ECD142}"/>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3" name="Date Placeholder 2">
            <a:extLst>
              <a:ext uri="{FF2B5EF4-FFF2-40B4-BE49-F238E27FC236}">
                <a16:creationId xmlns:a16="http://schemas.microsoft.com/office/drawing/2014/main" id="{575FE406-654D-4BB5-86B3-592694626C9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S PGothic" charset="0"/>
              </a:defRPr>
            </a:lvl1pPr>
          </a:lstStyle>
          <a:p>
            <a:pPr>
              <a:defRPr/>
            </a:pPr>
            <a:endParaRPr lang="en-US"/>
          </a:p>
        </p:txBody>
      </p:sp>
      <p:sp>
        <p:nvSpPr>
          <p:cNvPr id="4" name="Slide Image Placeholder 3">
            <a:extLst>
              <a:ext uri="{FF2B5EF4-FFF2-40B4-BE49-F238E27FC236}">
                <a16:creationId xmlns:a16="http://schemas.microsoft.com/office/drawing/2014/main" id="{8B40AB52-2D09-499E-8B72-F92B613F5F6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8CB8647-DF1A-4E90-B123-985E7BA9AAA2}"/>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6" name="Footer Placeholder 5">
            <a:extLst>
              <a:ext uri="{FF2B5EF4-FFF2-40B4-BE49-F238E27FC236}">
                <a16:creationId xmlns:a16="http://schemas.microsoft.com/office/drawing/2014/main" id="{E5DD7667-8A19-4160-9EEE-6625797D27FB}"/>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7" name="Slide Number Placeholder 6">
            <a:extLst>
              <a:ext uri="{FF2B5EF4-FFF2-40B4-BE49-F238E27FC236}">
                <a16:creationId xmlns:a16="http://schemas.microsoft.com/office/drawing/2014/main" id="{E9BE7074-91B0-4792-946D-D4F2528F7B7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509B153B-EC03-4448-B098-07EDBA82A70E}" type="slidenum">
              <a:rPr lang="en-US" altLang="en-US"/>
              <a:pPr>
                <a:defRPr/>
              </a:pPr>
              <a:t>‹#›</a:t>
            </a:fld>
            <a:endParaRPr lang="en-US" altLang="en-US"/>
          </a:p>
        </p:txBody>
      </p:sp>
    </p:spTree>
    <p:extLst>
      <p:ext uri="{BB962C8B-B14F-4D97-AF65-F5344CB8AC3E}">
        <p14:creationId xmlns:p14="http://schemas.microsoft.com/office/powerpoint/2010/main" val="1674425267"/>
      </p:ext>
    </p:extLst>
  </p:cSld>
  <p:clrMap bg1="lt1" tx1="dk1" bg2="lt2" tx2="dk2" accent1="accent1" accent2="accent2" accent3="accent3" accent4="accent4" accent5="accent5" accent6="accent6" hlink="hlink" folHlink="folHlink"/>
  <p:hf sldNum="0" hdr="0" ftr="0"/>
  <p:notesStyle>
    <a:lvl1pPr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1983178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Rectangle 2"/>
          <p:cNvSpPr>
            <a:spLocks noGrp="1" noRot="1" noChangeAspect="1" noTextEdit="1"/>
          </p:cNvSpPr>
          <p:nvPr>
            <p:ph type="sldImg"/>
          </p:nvPr>
        </p:nvSpPr>
        <p:spPr bwMode="auto">
          <a:xfrm>
            <a:off x="917575" y="744538"/>
            <a:ext cx="4964113" cy="3722687"/>
          </a:xfrm>
          <a:noFill/>
          <a:ln>
            <a:solidFill>
              <a:srgbClr val="000000"/>
            </a:solidFill>
            <a:miter lim="800000"/>
            <a:headEnd/>
            <a:tailEnd/>
          </a:ln>
        </p:spPr>
      </p:sp>
      <p:sp>
        <p:nvSpPr>
          <p:cNvPr id="449538" name="Rectangle 3"/>
          <p:cNvSpPr>
            <a:spLocks noGrp="1"/>
          </p:cNvSpPr>
          <p:nvPr>
            <p:ph type="body" idx="1"/>
          </p:nvPr>
        </p:nvSpPr>
        <p:spPr bwMode="auto">
          <a:noFill/>
        </p:spPr>
        <p:txBody>
          <a:bodyPr/>
          <a:lstStyle/>
          <a:p>
            <a:r>
              <a:rPr lang="en-GB" sz="1000" dirty="0">
                <a:latin typeface="Arial" charset="0"/>
                <a:ea typeface="ＭＳ Ｐゴシック"/>
              </a:rPr>
              <a:t>Students learn how science is studied and practised. The syllabuses helps learners become aware that the results of scientific research can have both good and bad effects on individuals, communities and the environment.</a:t>
            </a:r>
          </a:p>
          <a:p>
            <a:endParaRPr lang="en-GB" sz="1000" dirty="0">
              <a:latin typeface="Arial" charset="0"/>
              <a:ea typeface="ＭＳ Ｐゴシック"/>
            </a:endParaRPr>
          </a:p>
          <a:p>
            <a:r>
              <a:rPr lang="en-GB" sz="1000" dirty="0">
                <a:latin typeface="Arial" charset="0"/>
                <a:ea typeface="ＭＳ Ｐゴシック"/>
              </a:rPr>
              <a:t>We offer the following subjects:</a:t>
            </a:r>
          </a:p>
          <a:p>
            <a:pPr marL="171450" indent="-171450">
              <a:buFont typeface="Arial" panose="020B0604020202020204" pitchFamily="34" charset="0"/>
              <a:buChar char="•"/>
            </a:pPr>
            <a:r>
              <a:rPr lang="en-GB" sz="1000" dirty="0">
                <a:latin typeface="Arial" charset="0"/>
                <a:ea typeface="ＭＳ Ｐゴシック"/>
              </a:rPr>
              <a:t>Agriculture</a:t>
            </a:r>
          </a:p>
          <a:p>
            <a:pPr marL="171450" indent="-171450">
              <a:buFont typeface="Arial" panose="020B0604020202020204" pitchFamily="34" charset="0"/>
              <a:buChar char="•"/>
            </a:pPr>
            <a:r>
              <a:rPr lang="en-GB" sz="1000" dirty="0">
                <a:latin typeface="Arial" charset="0"/>
                <a:ea typeface="ＭＳ Ｐゴシック"/>
              </a:rPr>
              <a:t>Biology</a:t>
            </a:r>
          </a:p>
          <a:p>
            <a:pPr marL="171450" indent="-171450">
              <a:buFont typeface="Arial" panose="020B0604020202020204" pitchFamily="34" charset="0"/>
              <a:buChar char="•"/>
            </a:pPr>
            <a:r>
              <a:rPr lang="en-GB" sz="1000" dirty="0">
                <a:latin typeface="Arial" charset="0"/>
                <a:ea typeface="ＭＳ Ｐゴシック"/>
              </a:rPr>
              <a:t>Chemistry</a:t>
            </a:r>
          </a:p>
          <a:p>
            <a:pPr marL="171450" indent="-171450">
              <a:buFont typeface="Arial" panose="020B0604020202020204" pitchFamily="34" charset="0"/>
              <a:buChar char="•"/>
            </a:pPr>
            <a:r>
              <a:rPr lang="en-GB" sz="1000" dirty="0">
                <a:latin typeface="Arial" charset="0"/>
                <a:ea typeface="ＭＳ Ｐゴシック"/>
              </a:rPr>
              <a:t>Environmental Management</a:t>
            </a:r>
          </a:p>
          <a:p>
            <a:pPr marL="171450" indent="-171450">
              <a:buFont typeface="Arial" panose="020B0604020202020204" pitchFamily="34" charset="0"/>
              <a:buChar char="•"/>
            </a:pPr>
            <a:r>
              <a:rPr lang="en-GB" sz="1000" dirty="0">
                <a:latin typeface="Arial" charset="0"/>
                <a:ea typeface="ＭＳ Ｐゴシック"/>
              </a:rPr>
              <a:t>Physical Science</a:t>
            </a:r>
          </a:p>
          <a:p>
            <a:pPr marL="171450" indent="-171450">
              <a:buFont typeface="Arial" panose="020B0604020202020204" pitchFamily="34" charset="0"/>
              <a:buChar char="•"/>
            </a:pPr>
            <a:r>
              <a:rPr lang="en-GB" sz="1000" dirty="0">
                <a:latin typeface="Arial" charset="0"/>
                <a:ea typeface="ＭＳ Ｐゴシック"/>
              </a:rPr>
              <a:t>Physics</a:t>
            </a:r>
          </a:p>
          <a:p>
            <a:pPr marL="171450" indent="-171450">
              <a:buFont typeface="Arial" panose="020B0604020202020204" pitchFamily="34" charset="0"/>
              <a:buChar char="•"/>
            </a:pPr>
            <a:r>
              <a:rPr lang="en-GB" sz="1000" dirty="0">
                <a:latin typeface="Arial" charset="0"/>
                <a:ea typeface="ＭＳ Ｐゴシック"/>
              </a:rPr>
              <a:t>Science – Combined</a:t>
            </a:r>
          </a:p>
          <a:p>
            <a:pPr marL="171450" indent="-171450">
              <a:buFont typeface="Arial" panose="020B0604020202020204" pitchFamily="34" charset="0"/>
              <a:buChar char="•"/>
            </a:pPr>
            <a:r>
              <a:rPr lang="en-GB" sz="1000" dirty="0">
                <a:latin typeface="Arial" charset="0"/>
                <a:ea typeface="ＭＳ Ｐゴシック"/>
              </a:rPr>
              <a:t>Science – Co-ordinated (Double award).</a:t>
            </a:r>
          </a:p>
        </p:txBody>
      </p:sp>
    </p:spTree>
    <p:extLst>
      <p:ext uri="{BB962C8B-B14F-4D97-AF65-F5344CB8AC3E}">
        <p14:creationId xmlns:p14="http://schemas.microsoft.com/office/powerpoint/2010/main" val="2555366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Rectangle 2"/>
          <p:cNvSpPr>
            <a:spLocks noGrp="1" noRot="1" noChangeAspect="1" noTextEdit="1"/>
          </p:cNvSpPr>
          <p:nvPr>
            <p:ph type="sldImg"/>
          </p:nvPr>
        </p:nvSpPr>
        <p:spPr bwMode="auto">
          <a:xfrm>
            <a:off x="917575" y="744538"/>
            <a:ext cx="4964113" cy="3722687"/>
          </a:xfrm>
          <a:noFill/>
          <a:ln>
            <a:solidFill>
              <a:srgbClr val="000000"/>
            </a:solidFill>
            <a:miter lim="800000"/>
            <a:headEnd/>
            <a:tailEnd/>
          </a:ln>
        </p:spPr>
      </p:sp>
      <p:sp>
        <p:nvSpPr>
          <p:cNvPr id="449538" name="Rectangle 3"/>
          <p:cNvSpPr>
            <a:spLocks noGrp="1"/>
          </p:cNvSpPr>
          <p:nvPr>
            <p:ph type="body" idx="1"/>
          </p:nvPr>
        </p:nvSpPr>
        <p:spPr bwMode="auto">
          <a:noFill/>
        </p:spPr>
        <p:txBody>
          <a:bodyPr/>
          <a:lstStyle/>
          <a:p>
            <a:r>
              <a:rPr lang="en-GB" sz="1000" dirty="0">
                <a:latin typeface="Arial" charset="0"/>
                <a:ea typeface="ＭＳ Ｐゴシック"/>
              </a:rPr>
              <a:t>Cambridge International offers a wide range of language syllabuses, including First, Second and Foreign Language options. Learners are encouraged to enjoy and appreciate the variety of language, and to understand and respond appropriately to what they read and hear. We offer the following subjects:</a:t>
            </a:r>
          </a:p>
        </p:txBody>
      </p:sp>
    </p:spTree>
    <p:extLst>
      <p:ext uri="{BB962C8B-B14F-4D97-AF65-F5344CB8AC3E}">
        <p14:creationId xmlns:p14="http://schemas.microsoft.com/office/powerpoint/2010/main" val="995036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Rectangle 2"/>
          <p:cNvSpPr>
            <a:spLocks noGrp="1" noRot="1" noChangeAspect="1" noTextEdit="1"/>
          </p:cNvSpPr>
          <p:nvPr>
            <p:ph type="sldImg"/>
          </p:nvPr>
        </p:nvSpPr>
        <p:spPr bwMode="auto">
          <a:xfrm>
            <a:off x="917575" y="744538"/>
            <a:ext cx="4964113" cy="3722687"/>
          </a:xfrm>
          <a:noFill/>
          <a:ln>
            <a:solidFill>
              <a:srgbClr val="000000"/>
            </a:solidFill>
            <a:miter lim="800000"/>
            <a:headEnd/>
            <a:tailEnd/>
          </a:ln>
        </p:spPr>
      </p:sp>
      <p:sp>
        <p:nvSpPr>
          <p:cNvPr id="449538" name="Rectangle 3"/>
          <p:cNvSpPr>
            <a:spLocks noGrp="1"/>
          </p:cNvSpPr>
          <p:nvPr>
            <p:ph type="body" idx="1"/>
          </p:nvPr>
        </p:nvSpPr>
        <p:spPr bwMode="auto">
          <a:noFill/>
        </p:spPr>
        <p:txBody>
          <a:bodyPr/>
          <a:lstStyle/>
          <a:p>
            <a:endParaRPr lang="en-GB" sz="1000" dirty="0">
              <a:latin typeface="Arial" charset="0"/>
              <a:ea typeface="ＭＳ Ｐゴシック"/>
            </a:endParaRPr>
          </a:p>
          <a:p>
            <a:r>
              <a:rPr lang="en-GB" sz="1000" dirty="0">
                <a:latin typeface="Arial" charset="0"/>
                <a:ea typeface="ＭＳ Ｐゴシック"/>
              </a:rPr>
              <a:t>Cambridge IGCSE humanities and social sciences subjects enables learners to gain a deeper insight into different communities and helps learners build an understanding for the different cultures that exist around the world.</a:t>
            </a:r>
          </a:p>
          <a:p>
            <a:endParaRPr lang="en-GB" sz="1000" dirty="0">
              <a:latin typeface="Arial" charset="0"/>
              <a:ea typeface="ＭＳ Ｐゴシック"/>
            </a:endParaRPr>
          </a:p>
          <a:p>
            <a:r>
              <a:rPr lang="en-GB" sz="1000" dirty="0">
                <a:latin typeface="Arial" charset="0"/>
                <a:ea typeface="ＭＳ Ｐゴシック"/>
              </a:rPr>
              <a:t>We offer the following subjects:</a:t>
            </a:r>
          </a:p>
          <a:p>
            <a:pPr marL="171450" indent="-171450">
              <a:buFont typeface="Arial" panose="020B0604020202020204" pitchFamily="34" charset="0"/>
              <a:buChar char="•"/>
            </a:pPr>
            <a:r>
              <a:rPr lang="en-GB" sz="1000" dirty="0">
                <a:latin typeface="Arial" charset="0"/>
                <a:ea typeface="ＭＳ Ｐゴシック"/>
              </a:rPr>
              <a:t>Bangladesh Studies</a:t>
            </a:r>
          </a:p>
          <a:p>
            <a:pPr marL="171450" indent="-171450">
              <a:buFont typeface="Arial" panose="020B0604020202020204" pitchFamily="34" charset="0"/>
              <a:buChar char="•"/>
            </a:pPr>
            <a:r>
              <a:rPr lang="en-GB" sz="1000" dirty="0">
                <a:latin typeface="Arial" charset="0"/>
                <a:ea typeface="ＭＳ Ｐゴシック"/>
              </a:rPr>
              <a:t>Development Studies</a:t>
            </a:r>
          </a:p>
          <a:p>
            <a:pPr marL="171450" indent="-171450">
              <a:buFont typeface="Arial" panose="020B0604020202020204" pitchFamily="34" charset="0"/>
              <a:buChar char="•"/>
            </a:pPr>
            <a:r>
              <a:rPr lang="en-GB" sz="1000" dirty="0">
                <a:latin typeface="Arial" charset="0"/>
                <a:ea typeface="ＭＳ Ｐゴシック"/>
              </a:rPr>
              <a:t>Economics</a:t>
            </a:r>
          </a:p>
          <a:p>
            <a:pPr marL="171450" indent="-171450">
              <a:buFont typeface="Arial" panose="020B0604020202020204" pitchFamily="34" charset="0"/>
              <a:buChar char="•"/>
            </a:pPr>
            <a:r>
              <a:rPr lang="en-GB" sz="1000" dirty="0">
                <a:latin typeface="Arial" charset="0"/>
                <a:ea typeface="ＭＳ Ｐゴシック"/>
              </a:rPr>
              <a:t>Geography</a:t>
            </a:r>
          </a:p>
          <a:p>
            <a:pPr marL="171450" indent="-171450">
              <a:buFont typeface="Arial" panose="020B0604020202020204" pitchFamily="34" charset="0"/>
              <a:buChar char="•"/>
            </a:pPr>
            <a:r>
              <a:rPr lang="en-GB" sz="1000" dirty="0">
                <a:latin typeface="Arial" charset="0"/>
                <a:ea typeface="ＭＳ Ｐゴシック"/>
              </a:rPr>
              <a:t>Global Perspectives</a:t>
            </a:r>
          </a:p>
          <a:p>
            <a:pPr marL="171450" indent="-171450">
              <a:buFont typeface="Arial" panose="020B0604020202020204" pitchFamily="34" charset="0"/>
              <a:buChar char="•"/>
            </a:pPr>
            <a:r>
              <a:rPr lang="en-GB" sz="1000" dirty="0">
                <a:latin typeface="Arial" charset="0"/>
                <a:ea typeface="ＭＳ Ｐゴシック"/>
              </a:rPr>
              <a:t>History</a:t>
            </a:r>
          </a:p>
          <a:p>
            <a:pPr marL="171450" indent="-171450">
              <a:buFont typeface="Arial" panose="020B0604020202020204" pitchFamily="34" charset="0"/>
              <a:buChar char="•"/>
            </a:pPr>
            <a:r>
              <a:rPr lang="en-GB" sz="1000" dirty="0">
                <a:latin typeface="Arial" charset="0"/>
                <a:ea typeface="ＭＳ Ｐゴシック"/>
              </a:rPr>
              <a:t>India Studies</a:t>
            </a:r>
          </a:p>
          <a:p>
            <a:pPr marL="171450" indent="-171450">
              <a:buFont typeface="Arial" panose="020B0604020202020204" pitchFamily="34" charset="0"/>
              <a:buChar char="•"/>
            </a:pPr>
            <a:r>
              <a:rPr lang="en-GB" sz="1000" dirty="0">
                <a:latin typeface="Arial" charset="0"/>
                <a:ea typeface="ＭＳ Ｐゴシック"/>
              </a:rPr>
              <a:t>Islamiyat</a:t>
            </a:r>
          </a:p>
          <a:p>
            <a:pPr marL="171450" indent="-171450">
              <a:buFont typeface="Arial" panose="020B0604020202020204" pitchFamily="34" charset="0"/>
              <a:buChar char="•"/>
            </a:pPr>
            <a:r>
              <a:rPr lang="en-GB" sz="1000" dirty="0">
                <a:latin typeface="Arial" charset="0"/>
                <a:ea typeface="ＭＳ Ｐゴシック"/>
              </a:rPr>
              <a:t>Latin</a:t>
            </a:r>
          </a:p>
          <a:p>
            <a:pPr marL="171450" indent="-171450">
              <a:buFont typeface="Arial" panose="020B0604020202020204" pitchFamily="34" charset="0"/>
              <a:buChar char="•"/>
            </a:pPr>
            <a:r>
              <a:rPr lang="en-GB" sz="1000" dirty="0">
                <a:latin typeface="Arial" charset="0"/>
                <a:ea typeface="ＭＳ Ｐゴシック"/>
              </a:rPr>
              <a:t>Pakistan Studies</a:t>
            </a:r>
          </a:p>
          <a:p>
            <a:pPr marL="171450" indent="-171450">
              <a:buFont typeface="Arial" panose="020B0604020202020204" pitchFamily="34" charset="0"/>
              <a:buChar char="•"/>
            </a:pPr>
            <a:r>
              <a:rPr lang="en-GB" sz="1000" dirty="0">
                <a:latin typeface="Arial" charset="0"/>
                <a:ea typeface="ＭＳ Ｐゴシック"/>
              </a:rPr>
              <a:t>Religious Studies</a:t>
            </a:r>
          </a:p>
          <a:p>
            <a:pPr marL="171450" indent="-171450">
              <a:buFont typeface="Arial" panose="020B0604020202020204" pitchFamily="34" charset="0"/>
              <a:buChar char="•"/>
            </a:pPr>
            <a:r>
              <a:rPr lang="en-GB" sz="1000" dirty="0">
                <a:latin typeface="Arial" charset="0"/>
                <a:ea typeface="ＭＳ Ｐゴシック"/>
              </a:rPr>
              <a:t>Sociology.</a:t>
            </a:r>
          </a:p>
        </p:txBody>
      </p:sp>
    </p:spTree>
    <p:extLst>
      <p:ext uri="{BB962C8B-B14F-4D97-AF65-F5344CB8AC3E}">
        <p14:creationId xmlns:p14="http://schemas.microsoft.com/office/powerpoint/2010/main" val="1516887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Rectangle 2"/>
          <p:cNvSpPr>
            <a:spLocks noGrp="1" noRot="1" noChangeAspect="1" noTextEdit="1"/>
          </p:cNvSpPr>
          <p:nvPr>
            <p:ph type="sldImg"/>
          </p:nvPr>
        </p:nvSpPr>
        <p:spPr bwMode="auto">
          <a:xfrm>
            <a:off x="917575" y="744538"/>
            <a:ext cx="4964113" cy="3722687"/>
          </a:xfrm>
          <a:noFill/>
          <a:ln>
            <a:solidFill>
              <a:srgbClr val="000000"/>
            </a:solidFill>
            <a:miter lim="800000"/>
            <a:headEnd/>
            <a:tailEnd/>
          </a:ln>
        </p:spPr>
      </p:sp>
      <p:sp>
        <p:nvSpPr>
          <p:cNvPr id="449538" name="Rectangle 3"/>
          <p:cNvSpPr>
            <a:spLocks noGrp="1"/>
          </p:cNvSpPr>
          <p:nvPr>
            <p:ph type="body" idx="1"/>
          </p:nvPr>
        </p:nvSpPr>
        <p:spPr bwMode="auto">
          <a:noFill/>
        </p:spPr>
        <p:txBody>
          <a:bodyPr/>
          <a:lstStyle/>
          <a:p>
            <a:r>
              <a:rPr lang="en-GB" sz="1000" dirty="0">
                <a:latin typeface="Arial" charset="0"/>
                <a:ea typeface="ＭＳ Ｐゴシック"/>
              </a:rPr>
              <a:t>These Cambridge IGCSE subjects introduce learners to the theory and concepts that underpin the subjects.</a:t>
            </a:r>
          </a:p>
          <a:p>
            <a:endParaRPr lang="en-GB" sz="1000" dirty="0">
              <a:latin typeface="Arial" charset="0"/>
              <a:ea typeface="ＭＳ Ｐゴシック"/>
            </a:endParaRPr>
          </a:p>
          <a:p>
            <a:r>
              <a:rPr lang="en-GB" sz="1000" dirty="0">
                <a:latin typeface="Arial" charset="0"/>
                <a:ea typeface="ＭＳ Ｐゴシック"/>
              </a:rPr>
              <a:t>They enable learners to engage with the subject practically and provide both a solid foundation for further study at Cambridge International A Level, and an ideal preparation for the world of work and other studies.</a:t>
            </a:r>
          </a:p>
          <a:p>
            <a:endParaRPr lang="en-GB" sz="1000" dirty="0">
              <a:latin typeface="Arial" charset="0"/>
              <a:ea typeface="ＭＳ Ｐゴシック"/>
            </a:endParaRPr>
          </a:p>
          <a:p>
            <a:r>
              <a:rPr lang="en-GB" sz="1000" dirty="0">
                <a:latin typeface="Arial" charset="0"/>
                <a:ea typeface="ＭＳ Ｐゴシック"/>
              </a:rPr>
              <a:t>We offer the following subjects:</a:t>
            </a:r>
          </a:p>
          <a:p>
            <a:pPr marL="171450" indent="-171450">
              <a:buFont typeface="Arial" panose="020B0604020202020204" pitchFamily="34" charset="0"/>
              <a:buChar char="•"/>
            </a:pPr>
            <a:r>
              <a:rPr lang="en-GB" sz="1000" dirty="0">
                <a:latin typeface="Arial" charset="0"/>
                <a:ea typeface="ＭＳ Ｐゴシック"/>
              </a:rPr>
              <a:t>Accounting</a:t>
            </a:r>
          </a:p>
          <a:p>
            <a:pPr marL="171450" indent="-171450">
              <a:buFont typeface="Arial" panose="020B0604020202020204" pitchFamily="34" charset="0"/>
              <a:buChar char="•"/>
            </a:pPr>
            <a:r>
              <a:rPr lang="en-GB" sz="1000" dirty="0">
                <a:latin typeface="Arial" charset="0"/>
                <a:ea typeface="ＭＳ Ｐゴシック"/>
              </a:rPr>
              <a:t>Art and Design</a:t>
            </a:r>
          </a:p>
          <a:p>
            <a:pPr marL="171450" indent="-171450">
              <a:buFont typeface="Arial" panose="020B0604020202020204" pitchFamily="34" charset="0"/>
              <a:buChar char="•"/>
            </a:pPr>
            <a:r>
              <a:rPr lang="en-GB" sz="1000" dirty="0">
                <a:latin typeface="Arial" charset="0"/>
                <a:ea typeface="ＭＳ Ｐゴシック"/>
              </a:rPr>
              <a:t>Business Studies</a:t>
            </a:r>
          </a:p>
          <a:p>
            <a:pPr marL="171450" indent="-171450">
              <a:buFont typeface="Arial" panose="020B0604020202020204" pitchFamily="34" charset="0"/>
              <a:buChar char="•"/>
            </a:pPr>
            <a:r>
              <a:rPr lang="en-GB" sz="1000" dirty="0">
                <a:latin typeface="Arial" charset="0"/>
                <a:ea typeface="ＭＳ Ｐゴシック"/>
              </a:rPr>
              <a:t>Child Development</a:t>
            </a:r>
          </a:p>
          <a:p>
            <a:pPr marL="171450" indent="-171450">
              <a:buFont typeface="Arial" panose="020B0604020202020204" pitchFamily="34" charset="0"/>
              <a:buChar char="•"/>
            </a:pPr>
            <a:r>
              <a:rPr lang="en-GB" sz="1000" dirty="0">
                <a:latin typeface="Arial" charset="0"/>
                <a:ea typeface="ＭＳ Ｐゴシック"/>
              </a:rPr>
              <a:t>Computer Studies</a:t>
            </a:r>
          </a:p>
          <a:p>
            <a:pPr marL="171450" indent="-171450">
              <a:buFont typeface="Arial" panose="020B0604020202020204" pitchFamily="34" charset="0"/>
              <a:buChar char="•"/>
            </a:pPr>
            <a:r>
              <a:rPr lang="en-GB" sz="1000" dirty="0">
                <a:latin typeface="Arial" charset="0"/>
                <a:ea typeface="ＭＳ Ｐゴシック"/>
              </a:rPr>
              <a:t>Design and Technology</a:t>
            </a:r>
          </a:p>
          <a:p>
            <a:pPr marL="171450" indent="-171450">
              <a:buFont typeface="Arial" panose="020B0604020202020204" pitchFamily="34" charset="0"/>
              <a:buChar char="•"/>
            </a:pPr>
            <a:r>
              <a:rPr lang="en-GB" sz="1000" dirty="0">
                <a:latin typeface="Arial" charset="0"/>
                <a:ea typeface="ＭＳ Ｐゴシック"/>
              </a:rPr>
              <a:t>Drama</a:t>
            </a:r>
          </a:p>
          <a:p>
            <a:pPr marL="171450" indent="-171450">
              <a:buFont typeface="Arial" panose="020B0604020202020204" pitchFamily="34" charset="0"/>
              <a:buChar char="•"/>
            </a:pPr>
            <a:r>
              <a:rPr lang="en-GB" sz="1000" dirty="0">
                <a:latin typeface="Arial" charset="0"/>
                <a:ea typeface="ＭＳ Ｐゴシック"/>
              </a:rPr>
              <a:t>Enterprise</a:t>
            </a:r>
          </a:p>
          <a:p>
            <a:pPr marL="171450" indent="-171450">
              <a:buFont typeface="Arial" panose="020B0604020202020204" pitchFamily="34" charset="0"/>
              <a:buChar char="•"/>
            </a:pPr>
            <a:r>
              <a:rPr lang="en-GB" sz="1000" dirty="0">
                <a:latin typeface="Arial" charset="0"/>
                <a:ea typeface="ＭＳ Ｐゴシック"/>
              </a:rPr>
              <a:t>Food and Nutrition</a:t>
            </a:r>
          </a:p>
          <a:p>
            <a:pPr marL="171450" indent="-171450">
              <a:buFont typeface="Arial" panose="020B0604020202020204" pitchFamily="34" charset="0"/>
              <a:buChar char="•"/>
            </a:pPr>
            <a:r>
              <a:rPr lang="en-GB" sz="1000" dirty="0">
                <a:latin typeface="Arial" charset="0"/>
                <a:ea typeface="ＭＳ Ｐゴシック"/>
              </a:rPr>
              <a:t>Information and Communication</a:t>
            </a:r>
          </a:p>
          <a:p>
            <a:pPr marL="171450" indent="-171450">
              <a:buFont typeface="Arial" panose="020B0604020202020204" pitchFamily="34" charset="0"/>
              <a:buChar char="•"/>
            </a:pPr>
            <a:r>
              <a:rPr lang="en-GB" sz="1000" dirty="0">
                <a:latin typeface="Arial" charset="0"/>
                <a:ea typeface="ＭＳ Ｐゴシック"/>
              </a:rPr>
              <a:t>Technology</a:t>
            </a:r>
          </a:p>
          <a:p>
            <a:pPr marL="171450" indent="-171450">
              <a:buFont typeface="Arial" panose="020B0604020202020204" pitchFamily="34" charset="0"/>
              <a:buChar char="•"/>
            </a:pPr>
            <a:r>
              <a:rPr lang="en-GB" sz="1000" dirty="0">
                <a:latin typeface="Arial" charset="0"/>
                <a:ea typeface="ＭＳ Ｐゴシック"/>
              </a:rPr>
              <a:t>Music</a:t>
            </a:r>
          </a:p>
          <a:p>
            <a:pPr marL="171450" indent="-171450">
              <a:buFont typeface="Arial" panose="020B0604020202020204" pitchFamily="34" charset="0"/>
              <a:buChar char="•"/>
            </a:pPr>
            <a:r>
              <a:rPr lang="en-GB" sz="1000" dirty="0">
                <a:latin typeface="Arial" charset="0"/>
                <a:ea typeface="ＭＳ Ｐゴシック"/>
              </a:rPr>
              <a:t>Physical Education</a:t>
            </a:r>
          </a:p>
          <a:p>
            <a:pPr marL="171450" indent="-171450">
              <a:buFont typeface="Arial" panose="020B0604020202020204" pitchFamily="34" charset="0"/>
              <a:buChar char="•"/>
            </a:pPr>
            <a:r>
              <a:rPr lang="en-GB" sz="1000" dirty="0">
                <a:latin typeface="Arial" charset="0"/>
                <a:ea typeface="ＭＳ Ｐゴシック"/>
              </a:rPr>
              <a:t>Travel and Tourism.</a:t>
            </a:r>
          </a:p>
        </p:txBody>
      </p:sp>
    </p:spTree>
    <p:extLst>
      <p:ext uri="{BB962C8B-B14F-4D97-AF65-F5344CB8AC3E}">
        <p14:creationId xmlns:p14="http://schemas.microsoft.com/office/powerpoint/2010/main" val="3626788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sz="1200" dirty="0">
                <a:latin typeface="Arial" charset="0"/>
                <a:ea typeface="ＭＳ Ｐゴシック"/>
              </a:rPr>
              <a:t>Cambridge Assessment International Education (Cambridge</a:t>
            </a:r>
            <a:r>
              <a:rPr lang="en-GB" sz="1200" baseline="0" dirty="0">
                <a:latin typeface="Arial" charset="0"/>
                <a:ea typeface="ＭＳ Ｐゴシック"/>
              </a:rPr>
              <a:t> International for short)</a:t>
            </a:r>
            <a:r>
              <a:rPr lang="en-GB" sz="1200" dirty="0">
                <a:latin typeface="Arial" charset="0"/>
                <a:ea typeface="ＭＳ Ｐゴシック"/>
              </a:rPr>
              <a:t> is part of the Cambridge Assessment Group, a not-for profit department of the University of Cambridge. We are proud to be part of one of the oldest and greatest universities in the world - renowned worldwide for excellence in education.</a:t>
            </a:r>
          </a:p>
          <a:p>
            <a:pPr>
              <a:lnSpc>
                <a:spcPct val="90000"/>
              </a:lnSpc>
            </a:pPr>
            <a:endParaRPr lang="en-GB" sz="1200" dirty="0">
              <a:latin typeface="Arial" charset="0"/>
              <a:ea typeface="ＭＳ Ｐゴシック"/>
            </a:endParaRPr>
          </a:p>
          <a:p>
            <a:pPr eaLnBrk="1" hangingPunct="1">
              <a:lnSpc>
                <a:spcPct val="90000"/>
              </a:lnSpc>
            </a:pPr>
            <a:r>
              <a:rPr lang="en-GB" sz="1200" dirty="0">
                <a:latin typeface="Arial" charset="0"/>
                <a:ea typeface="ＭＳ Ｐゴシック"/>
              </a:rPr>
              <a:t>The Cambridge Assessment Group operates and manages the University’s three exam boards:</a:t>
            </a:r>
          </a:p>
          <a:p>
            <a:pPr marL="171450" indent="-171450" eaLnBrk="1" hangingPunct="1">
              <a:lnSpc>
                <a:spcPct val="90000"/>
              </a:lnSpc>
              <a:buFont typeface="Arial" panose="020B0604020202020204" pitchFamily="34" charset="0"/>
              <a:buChar char="•"/>
            </a:pPr>
            <a:r>
              <a:rPr lang="en-GB" sz="1200" b="1" dirty="0">
                <a:latin typeface="Arial" charset="0"/>
                <a:ea typeface="ＭＳ Ｐゴシック"/>
              </a:rPr>
              <a:t>Cambridge Assessment International Education</a:t>
            </a:r>
            <a:r>
              <a:rPr lang="en-GB" sz="1200" dirty="0">
                <a:latin typeface="Arial" charset="0"/>
                <a:ea typeface="ＭＳ Ｐゴシック"/>
              </a:rPr>
              <a:t>- the world</a:t>
            </a:r>
            <a:r>
              <a:rPr lang="en-GB" altLang="en-US" sz="1200" dirty="0">
                <a:latin typeface="Arial" charset="0"/>
                <a:ea typeface="ＭＳ Ｐゴシック"/>
              </a:rPr>
              <a:t>’</a:t>
            </a:r>
            <a:r>
              <a:rPr lang="en-GB" sz="1200" dirty="0">
                <a:latin typeface="Arial" charset="0"/>
                <a:ea typeface="ＭＳ Ｐゴシック"/>
              </a:rPr>
              <a:t>s largest provider of international education programmes and qualifications for 5 to 19 year olds</a:t>
            </a:r>
          </a:p>
          <a:p>
            <a:pPr marL="171450" indent="-171450" eaLnBrk="1" hangingPunct="1">
              <a:lnSpc>
                <a:spcPct val="90000"/>
              </a:lnSpc>
              <a:buFont typeface="Arial" panose="020B0604020202020204" pitchFamily="34" charset="0"/>
              <a:buChar char="•"/>
            </a:pPr>
            <a:r>
              <a:rPr lang="en-GB" sz="1200" b="1" dirty="0">
                <a:latin typeface="Arial" charset="0"/>
                <a:ea typeface="ＭＳ Ｐゴシック"/>
              </a:rPr>
              <a:t>Oxford Cambridge and RSA Examinations</a:t>
            </a:r>
            <a:r>
              <a:rPr lang="en-GB" sz="1200" dirty="0">
                <a:latin typeface="Arial" charset="0"/>
                <a:ea typeface="ＭＳ Ｐゴシック"/>
              </a:rPr>
              <a:t> (OCR for short) - a leading UK awarding body, committed to providing qualifications that engage learners of all ages at school, college, in work or through part-time learning programmes to achieve their full potential</a:t>
            </a:r>
          </a:p>
          <a:p>
            <a:pPr marL="171450" indent="-171450" eaLnBrk="1" hangingPunct="1">
              <a:lnSpc>
                <a:spcPct val="90000"/>
              </a:lnSpc>
              <a:buFont typeface="Arial" panose="020B0604020202020204" pitchFamily="34" charset="0"/>
              <a:buChar char="•"/>
            </a:pPr>
            <a:r>
              <a:rPr lang="en-GB" sz="1200" b="1" dirty="0">
                <a:latin typeface="Arial" charset="0"/>
                <a:ea typeface="ＭＳ Ｐゴシック"/>
              </a:rPr>
              <a:t>Cambridge Assessment English</a:t>
            </a:r>
            <a:r>
              <a:rPr lang="en-GB" sz="1200" dirty="0">
                <a:latin typeface="Arial" charset="0"/>
                <a:ea typeface="ＭＳ Ｐゴシック"/>
              </a:rPr>
              <a:t> – </a:t>
            </a:r>
            <a:r>
              <a:rPr lang="en-GB" sz="1200" dirty="0">
                <a:ea typeface="ＭＳ Ｐゴシック"/>
              </a:rPr>
              <a:t>provider of the world’s leading range of certificates for learners of English. </a:t>
            </a:r>
          </a:p>
        </p:txBody>
      </p:sp>
      <p:sp>
        <p:nvSpPr>
          <p:cNvPr id="4" name="Date Placeholder 3"/>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3625781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xfrm>
            <a:off x="914293" y="4343219"/>
            <a:ext cx="5027812" cy="41137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en-GB" altLang="en-US" dirty="0">
                <a:latin typeface="Times" panose="02020603050405020304" pitchFamily="18" charset="0"/>
                <a:ea typeface="Osaka" pitchFamily="-32" charset="-128"/>
              </a:rPr>
              <a:t>Cambridge International Examinations is part of the University of Cambridge, which celebrated its 800</a:t>
            </a:r>
            <a:r>
              <a:rPr lang="en-GB" altLang="en-US" baseline="30000" dirty="0">
                <a:latin typeface="Times" panose="02020603050405020304" pitchFamily="18" charset="0"/>
                <a:ea typeface="Osaka" pitchFamily="-32" charset="-128"/>
              </a:rPr>
              <a:t>th</a:t>
            </a:r>
            <a:r>
              <a:rPr lang="en-GB" altLang="en-US" dirty="0">
                <a:latin typeface="Times" panose="02020603050405020304" pitchFamily="18" charset="0"/>
                <a:ea typeface="Osaka" pitchFamily="-32" charset="-128"/>
              </a:rPr>
              <a:t> anniversary last year. </a:t>
            </a:r>
          </a:p>
          <a:p>
            <a:pPr eaLnBrk="1" hangingPunct="1">
              <a:buFontTx/>
              <a:buChar char="•"/>
            </a:pPr>
            <a:r>
              <a:rPr lang="en-GB" altLang="en-US" dirty="0">
                <a:latin typeface="Times" panose="02020603050405020304" pitchFamily="18" charset="0"/>
                <a:ea typeface="Osaka" pitchFamily="-32" charset="-128"/>
              </a:rPr>
              <a:t>Cambridge International Examinations is also part of Cambridge Assessment – founded over 150 years ago. Today, Cambridge Assessment is an organisation of 1500 people, and Cambridge International Examinations is a vital part of its international educational expertise and assessment research. Our sister organisations within Cambridge Assessment are OCR (Oxford Cambridge and RSA) which offers qualifications for schools here in the UK and Cambridge English Language Assessment, which provides exams testing English language skills among speakers of other language. Research is at the heart of everything we do - t</a:t>
            </a:r>
            <a:r>
              <a:rPr lang="en-US" altLang="en-US" dirty="0">
                <a:latin typeface="Times" panose="02020603050405020304" pitchFamily="18" charset="0"/>
                <a:ea typeface="Osaka" pitchFamily="-32" charset="-128"/>
              </a:rPr>
              <a:t>he reliability of our assessment comes from our evidence-based and research-led approach to all developments. A</a:t>
            </a:r>
            <a:r>
              <a:rPr lang="en-GB" altLang="en-US" dirty="0">
                <a:latin typeface="Times" panose="02020603050405020304" pitchFamily="18" charset="0"/>
                <a:ea typeface="Osaka" pitchFamily="-32" charset="-128"/>
              </a:rPr>
              <a:t>nd so of course we have our own assessment research division, the largest research capability of its kind.</a:t>
            </a:r>
          </a:p>
          <a:p>
            <a:pPr eaLnBrk="1" hangingPunct="1">
              <a:buFontTx/>
              <a:buChar char="•"/>
            </a:pPr>
            <a:r>
              <a:rPr lang="en-GB" altLang="en-US" dirty="0">
                <a:latin typeface="Times" panose="02020603050405020304" pitchFamily="18" charset="0"/>
                <a:ea typeface="Osaka" pitchFamily="-32" charset="-128"/>
              </a:rPr>
              <a:t>Because we belong to the University of Cambridge, we are a charitable foundation. We invest any return from our activities into education and research. </a:t>
            </a:r>
          </a:p>
          <a:p>
            <a:pPr eaLnBrk="1" hangingPunct="1">
              <a:buFontTx/>
              <a:buChar char="•"/>
            </a:pPr>
            <a:r>
              <a:rPr lang="en-GB" altLang="en-US" dirty="0">
                <a:latin typeface="Times" panose="02020603050405020304" pitchFamily="18" charset="0"/>
                <a:ea typeface="Osaka" pitchFamily="-32" charset="-128"/>
              </a:rPr>
              <a:t>Cambridge International Examinations  is the world’s largest provider of international education for 5-19 year olds. </a:t>
            </a:r>
            <a:endParaRPr lang="en-US" altLang="en-US" dirty="0">
              <a:latin typeface="Times" panose="02020603050405020304" pitchFamily="18" charset="0"/>
              <a:ea typeface="Osaka" pitchFamily="-32" charset="-128"/>
            </a:endParaRPr>
          </a:p>
        </p:txBody>
      </p:sp>
    </p:spTree>
    <p:extLst>
      <p:ext uri="{BB962C8B-B14F-4D97-AF65-F5344CB8AC3E}">
        <p14:creationId xmlns:p14="http://schemas.microsoft.com/office/powerpoint/2010/main" val="35617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9" name="Rectangle 2"/>
          <p:cNvSpPr>
            <a:spLocks noGrp="1" noRot="1" noChangeAspect="1" noTextEdit="1"/>
          </p:cNvSpPr>
          <p:nvPr>
            <p:ph type="sldImg"/>
          </p:nvPr>
        </p:nvSpPr>
        <p:spPr bwMode="auto">
          <a:noFill/>
          <a:ln>
            <a:solidFill>
              <a:srgbClr val="000000"/>
            </a:solidFill>
            <a:miter lim="800000"/>
            <a:headEnd/>
            <a:tailEnd/>
          </a:ln>
        </p:spPr>
      </p:sp>
      <p:sp>
        <p:nvSpPr>
          <p:cNvPr id="442370" name="Rectangle 3"/>
          <p:cNvSpPr>
            <a:spLocks noGrp="1"/>
          </p:cNvSpPr>
          <p:nvPr>
            <p:ph type="body" idx="1"/>
          </p:nvPr>
        </p:nvSpPr>
        <p:spPr bwMode="auto">
          <a:xfrm>
            <a:off x="906145" y="4716463"/>
            <a:ext cx="4986974" cy="4468812"/>
          </a:xfrm>
          <a:noFill/>
        </p:spPr>
        <p:txBody>
          <a:bodyPr/>
          <a:lstStyle/>
          <a:p>
            <a:pPr marL="171450" indent="-171450">
              <a:buFont typeface="Arial" panose="020B0604020202020204" pitchFamily="34" charset="0"/>
              <a:buChar char="•"/>
            </a:pPr>
            <a:r>
              <a:rPr lang="en-US" sz="1000" b="0" i="0" u="none" strike="noStrike" kern="1200" baseline="0" dirty="0">
                <a:solidFill>
                  <a:schemeClr val="tx1"/>
                </a:solidFill>
                <a:latin typeface="Arial" panose="020B0604020202020204" pitchFamily="34" charset="0"/>
                <a:cs typeface="Arial" panose="020B0604020202020204" pitchFamily="34" charset="0"/>
              </a:rPr>
              <a:t>Cambridge Upper Secondary is typically for learners aged 14 to 16 years. </a:t>
            </a:r>
          </a:p>
          <a:p>
            <a:pPr marL="171450" indent="-171450">
              <a:buFont typeface="Arial" panose="020B0604020202020204" pitchFamily="34" charset="0"/>
              <a:buChar char="•"/>
            </a:pPr>
            <a:endParaRPr lang="en-US" sz="1000" b="0" i="0" u="none" strike="noStrike" kern="1200" baseline="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b="0" i="0" u="none" strike="noStrike" kern="1200" baseline="0" dirty="0">
                <a:solidFill>
                  <a:schemeClr val="tx1"/>
                </a:solidFill>
                <a:latin typeface="Arial" panose="020B0604020202020204" pitchFamily="34" charset="0"/>
                <a:cs typeface="Arial" panose="020B0604020202020204" pitchFamily="34" charset="0"/>
              </a:rPr>
              <a:t>It builds on the foundations of Cambridge Lower Secondary, although it is not essential to have completed that stage before </a:t>
            </a:r>
            <a:r>
              <a:rPr lang="en-GB" sz="1000" b="0" i="0" u="none" strike="noStrike" kern="1200" baseline="0" dirty="0">
                <a:solidFill>
                  <a:schemeClr val="tx1"/>
                </a:solidFill>
                <a:latin typeface="Arial" panose="020B0604020202020204" pitchFamily="34" charset="0"/>
                <a:cs typeface="Arial" panose="020B0604020202020204" pitchFamily="34" charset="0"/>
              </a:rPr>
              <a:t>beginning Cambridge Upper Secondary.</a:t>
            </a:r>
          </a:p>
          <a:p>
            <a:pPr marL="171450" indent="-171450">
              <a:buFont typeface="Arial" panose="020B0604020202020204" pitchFamily="34" charset="0"/>
              <a:buChar char="•"/>
            </a:pPr>
            <a:endParaRPr lang="en-GB" sz="1000" b="0" i="0" u="none" strike="noStrike" kern="1200" baseline="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b="0" i="0" u="none" strike="noStrike" kern="1200" baseline="0" dirty="0">
                <a:solidFill>
                  <a:schemeClr val="tx1"/>
                </a:solidFill>
                <a:latin typeface="Arial" panose="020B0604020202020204" pitchFamily="34" charset="0"/>
                <a:cs typeface="Arial" panose="020B0604020202020204" pitchFamily="34" charset="0"/>
              </a:rPr>
              <a:t>Cambridge Upper Secondary includes:</a:t>
            </a:r>
          </a:p>
          <a:p>
            <a:pPr marL="628650" lvl="1" indent="-171450">
              <a:buFont typeface="Arial" panose="020B0604020202020204" pitchFamily="34" charset="0"/>
              <a:buChar char="•"/>
            </a:pPr>
            <a:r>
              <a:rPr lang="en-US" sz="1000" b="0" i="0" u="none" strike="noStrike" kern="1200" baseline="0" dirty="0">
                <a:solidFill>
                  <a:schemeClr val="tx1"/>
                </a:solidFill>
                <a:latin typeface="Arial" panose="020B0604020202020204" pitchFamily="34" charset="0"/>
                <a:ea typeface="ＭＳ Ｐゴシック" charset="0"/>
                <a:cs typeface="Arial" panose="020B0604020202020204" pitchFamily="34" charset="0"/>
              </a:rPr>
              <a:t>Cambridge IGCSE – the world’s most </a:t>
            </a:r>
            <a:r>
              <a:rPr lang="en-GB" sz="1000" b="0" i="0" u="none" strike="noStrike" kern="1200" baseline="0" dirty="0">
                <a:solidFill>
                  <a:schemeClr val="tx1"/>
                </a:solidFill>
                <a:latin typeface="Arial" panose="020B0604020202020204" pitchFamily="34" charset="0"/>
                <a:ea typeface="ＭＳ Ｐゴシック" charset="0"/>
                <a:cs typeface="Arial" panose="020B0604020202020204" pitchFamily="34" charset="0"/>
              </a:rPr>
              <a:t>popular international qualification </a:t>
            </a:r>
            <a:r>
              <a:rPr lang="en-US" sz="1000" b="0" i="0" u="none" strike="noStrike" kern="1200" baseline="0" dirty="0">
                <a:solidFill>
                  <a:schemeClr val="tx1"/>
                </a:solidFill>
                <a:latin typeface="Arial" panose="020B0604020202020204" pitchFamily="34" charset="0"/>
                <a:ea typeface="ＭＳ Ｐゴシック" charset="0"/>
                <a:cs typeface="Arial" panose="020B0604020202020204" pitchFamily="34" charset="0"/>
              </a:rPr>
              <a:t>for 14 to 16 year olds </a:t>
            </a:r>
          </a:p>
          <a:p>
            <a:pPr marL="628650" lvl="1" indent="-171450">
              <a:buFont typeface="Arial" panose="020B0604020202020204" pitchFamily="34" charset="0"/>
              <a:buChar char="•"/>
            </a:pPr>
            <a:r>
              <a:rPr lang="en-US" sz="1000" b="0" i="0" u="none" strike="noStrike" kern="1200" baseline="0" dirty="0">
                <a:solidFill>
                  <a:schemeClr val="tx1"/>
                </a:solidFill>
                <a:latin typeface="Arial" panose="020B0604020202020204" pitchFamily="34" charset="0"/>
                <a:ea typeface="ＭＳ Ｐゴシック" charset="0"/>
                <a:cs typeface="Arial" panose="020B0604020202020204" pitchFamily="34" charset="0"/>
              </a:rPr>
              <a:t>Cambridge O Level, which has been designed especially for an </a:t>
            </a:r>
            <a:r>
              <a:rPr lang="en-GB" sz="1000" b="0" i="0" u="none" strike="noStrike" kern="1200" baseline="0" dirty="0">
                <a:solidFill>
                  <a:schemeClr val="tx1"/>
                </a:solidFill>
                <a:latin typeface="Arial" panose="020B0604020202020204" pitchFamily="34" charset="0"/>
                <a:ea typeface="ＭＳ Ｐゴシック" charset="0"/>
                <a:cs typeface="Arial" panose="020B0604020202020204" pitchFamily="34" charset="0"/>
              </a:rPr>
              <a:t>international audience.</a:t>
            </a:r>
          </a:p>
          <a:p>
            <a:pPr marL="628650" lvl="1" indent="-171450">
              <a:buFont typeface="Arial" panose="020B0604020202020204" pitchFamily="34" charset="0"/>
              <a:buChar char="•"/>
            </a:pPr>
            <a:endParaRPr lang="en-GB" sz="1000" b="0" i="0" u="none" strike="noStrike" kern="1200" baseline="0" dirty="0">
              <a:solidFill>
                <a:schemeClr val="tx1"/>
              </a:solidFill>
              <a:latin typeface="Arial" panose="020B0604020202020204" pitchFamily="34" charset="0"/>
              <a:ea typeface="ＭＳ Ｐゴシック" charset="0"/>
              <a:cs typeface="Arial" panose="020B0604020202020204" pitchFamily="34" charset="0"/>
            </a:endParaRP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000" b="0" i="0" u="none" strike="noStrike" kern="1200" baseline="0" dirty="0">
                <a:solidFill>
                  <a:schemeClr val="tx1"/>
                </a:solidFill>
                <a:latin typeface="Arial" panose="020B0604020202020204" pitchFamily="34" charset="0"/>
                <a:ea typeface="ＭＳ Ｐゴシック" charset="0"/>
                <a:cs typeface="Arial" panose="020B0604020202020204" pitchFamily="34" charset="0"/>
              </a:rPr>
              <a:t>Both provide excellent preparation for Cambridge Advanced and for progression to other educational systems.</a:t>
            </a:r>
          </a:p>
          <a:p>
            <a:pPr marL="171450" indent="-171450">
              <a:buFont typeface="Arial" panose="020B0604020202020204" pitchFamily="34" charset="0"/>
              <a:buChar char="•"/>
            </a:pPr>
            <a:r>
              <a:rPr lang="en-US" sz="1000" b="0" i="0" u="none" strike="noStrike" kern="1200" baseline="0" dirty="0">
                <a:solidFill>
                  <a:schemeClr val="tx1"/>
                </a:solidFill>
                <a:latin typeface="Arial" panose="020B0604020202020204" pitchFamily="34" charset="0"/>
                <a:cs typeface="Arial" panose="020B0604020202020204" pitchFamily="34" charset="0"/>
              </a:rPr>
              <a:t>Syllabuses support schools by using </a:t>
            </a:r>
            <a:r>
              <a:rPr lang="en-GB" sz="1000" b="0" i="0" u="none" strike="noStrike" kern="1200" baseline="0" dirty="0">
                <a:solidFill>
                  <a:schemeClr val="tx1"/>
                </a:solidFill>
                <a:latin typeface="Arial" panose="020B0604020202020204" pitchFamily="34" charset="0"/>
                <a:cs typeface="Arial" panose="020B0604020202020204" pitchFamily="34" charset="0"/>
              </a:rPr>
              <a:t>learner-centred and enquiry-based </a:t>
            </a:r>
            <a:r>
              <a:rPr lang="en-US" sz="1000" b="0" i="0" u="none" strike="noStrike" kern="1200" baseline="0" dirty="0">
                <a:solidFill>
                  <a:schemeClr val="tx1"/>
                </a:solidFill>
                <a:latin typeface="Arial" panose="020B0604020202020204" pitchFamily="34" charset="0"/>
                <a:cs typeface="Arial" panose="020B0604020202020204" pitchFamily="34" charset="0"/>
              </a:rPr>
              <a:t>approaches to learning. They describe </a:t>
            </a:r>
            <a:r>
              <a:rPr lang="en-GB" sz="1000" b="0" i="0" u="none" strike="noStrike" kern="1200" baseline="0" dirty="0">
                <a:solidFill>
                  <a:schemeClr val="tx1"/>
                </a:solidFill>
                <a:latin typeface="Arial" panose="020B0604020202020204" pitchFamily="34" charset="0"/>
                <a:cs typeface="Arial" panose="020B0604020202020204" pitchFamily="34" charset="0"/>
              </a:rPr>
              <a:t>the knowledge, understanding and </a:t>
            </a:r>
            <a:r>
              <a:rPr lang="en-US" sz="1000" b="0" i="0" u="none" strike="noStrike" kern="1200" baseline="0" dirty="0">
                <a:solidFill>
                  <a:schemeClr val="tx1"/>
                </a:solidFill>
                <a:latin typeface="Arial" panose="020B0604020202020204" pitchFamily="34" charset="0"/>
                <a:cs typeface="Arial" panose="020B0604020202020204" pitchFamily="34" charset="0"/>
              </a:rPr>
              <a:t>skills learners will develop and explain how these will be assessed.</a:t>
            </a:r>
            <a:endParaRPr lang="en-GB" sz="1000" dirty="0">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441770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7" name="Rectangle 2"/>
          <p:cNvSpPr>
            <a:spLocks noGrp="1" noRot="1" noChangeAspect="1" noTextEdit="1"/>
          </p:cNvSpPr>
          <p:nvPr>
            <p:ph type="sldImg"/>
          </p:nvPr>
        </p:nvSpPr>
        <p:spPr bwMode="auto">
          <a:noFill/>
          <a:ln>
            <a:solidFill>
              <a:srgbClr val="000000"/>
            </a:solidFill>
            <a:miter lim="800000"/>
            <a:headEnd/>
            <a:tailEnd/>
          </a:ln>
        </p:spPr>
      </p:sp>
      <p:sp>
        <p:nvSpPr>
          <p:cNvPr id="444418" name="Rectangle 3"/>
          <p:cNvSpPr>
            <a:spLocks noGrp="1"/>
          </p:cNvSpPr>
          <p:nvPr>
            <p:ph type="body" idx="1"/>
          </p:nvPr>
        </p:nvSpPr>
        <p:spPr bwMode="auto">
          <a:xfrm>
            <a:off x="906145" y="4716463"/>
            <a:ext cx="4986974" cy="4468812"/>
          </a:xfrm>
          <a:noFill/>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000" dirty="0">
                <a:latin typeface="Arial" charset="0"/>
                <a:ea typeface="ＭＳ Ｐゴシック"/>
              </a:rPr>
              <a:t>Cambridge IGCSE is the world</a:t>
            </a:r>
            <a:r>
              <a:rPr lang="en-GB" altLang="en-US" sz="1000" dirty="0">
                <a:latin typeface="Arial" charset="0"/>
                <a:ea typeface="ＭＳ Ｐゴシック"/>
              </a:rPr>
              <a:t>’</a:t>
            </a:r>
            <a:r>
              <a:rPr lang="en-GB" sz="1000" dirty="0">
                <a:latin typeface="Arial" charset="0"/>
                <a:ea typeface="ＭＳ Ｐゴシック"/>
              </a:rPr>
              <a:t>s most popular international qualification for 14 to 16 year olds.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000" dirty="0">
                <a:latin typeface="Arial" charset="0"/>
                <a:ea typeface="ＭＳ Ｐゴシック"/>
              </a:rPr>
              <a:t>We developed the International General Certificate</a:t>
            </a:r>
            <a:r>
              <a:rPr lang="en-GB" sz="1000" baseline="0" dirty="0">
                <a:latin typeface="Arial" charset="0"/>
                <a:ea typeface="ＭＳ Ｐゴシック"/>
              </a:rPr>
              <a:t> of Secondary Education (IGCSE) over 25 years ago. It is taught by over 4800 schools in 146 countries. </a:t>
            </a:r>
            <a:endParaRPr lang="en-GB" sz="1000" dirty="0">
              <a:latin typeface="Arial" charset="0"/>
              <a:ea typeface="ＭＳ Ｐゴシック"/>
            </a:endParaRPr>
          </a:p>
          <a:p>
            <a:pPr marL="171450" indent="-171450" eaLnBrk="1" hangingPunct="1">
              <a:lnSpc>
                <a:spcPct val="90000"/>
              </a:lnSpc>
              <a:buFont typeface="Arial" panose="020B0604020202020204" pitchFamily="34" charset="0"/>
              <a:buChar char="•"/>
            </a:pPr>
            <a:r>
              <a:rPr lang="en-GB" sz="1000" dirty="0">
                <a:latin typeface="Arial" charset="0"/>
                <a:ea typeface="ＭＳ Ｐゴシック"/>
              </a:rPr>
              <a:t>The curriculum offers a variety of routes for learners with a wide range of abilities, including those whose first language is not English.</a:t>
            </a:r>
          </a:p>
          <a:p>
            <a:pPr marL="171450" indent="-171450" eaLnBrk="1" hangingPunct="1">
              <a:lnSpc>
                <a:spcPct val="90000"/>
              </a:lnSpc>
              <a:buFont typeface="Arial" panose="020B0604020202020204" pitchFamily="34" charset="0"/>
              <a:buChar char="•"/>
            </a:pPr>
            <a:r>
              <a:rPr lang="en-GB" sz="1000" dirty="0">
                <a:latin typeface="Arial" charset="0"/>
                <a:ea typeface="ＭＳ Ｐゴシック"/>
              </a:rPr>
              <a:t>It develops learner knowledge, understanding and skills in: </a:t>
            </a:r>
          </a:p>
          <a:p>
            <a:pPr marL="628650" lvl="1" indent="-171450" eaLnBrk="1" hangingPunct="1">
              <a:lnSpc>
                <a:spcPct val="90000"/>
              </a:lnSpc>
              <a:buFont typeface="Arial" panose="020B0604020202020204" pitchFamily="34" charset="0"/>
              <a:buChar char="•"/>
            </a:pPr>
            <a:r>
              <a:rPr lang="en-GB" sz="1000" dirty="0">
                <a:latin typeface="Arial" charset="0"/>
                <a:ea typeface="ＭＳ Ｐゴシック"/>
              </a:rPr>
              <a:t>subject content</a:t>
            </a:r>
          </a:p>
          <a:p>
            <a:pPr marL="628650" lvl="1" indent="-171450" eaLnBrk="1" hangingPunct="1">
              <a:lnSpc>
                <a:spcPct val="90000"/>
              </a:lnSpc>
              <a:buFont typeface="Arial" panose="020B0604020202020204" pitchFamily="34" charset="0"/>
              <a:buChar char="•"/>
            </a:pPr>
            <a:r>
              <a:rPr lang="en-GB" sz="1000" dirty="0">
                <a:latin typeface="Arial" charset="0"/>
                <a:ea typeface="ＭＳ Ｐゴシック"/>
              </a:rPr>
              <a:t>applying knowledge and understanding to familiar and new situations</a:t>
            </a:r>
          </a:p>
          <a:p>
            <a:pPr marL="628650" lvl="1" indent="-171450" eaLnBrk="1" hangingPunct="1">
              <a:lnSpc>
                <a:spcPct val="90000"/>
              </a:lnSpc>
              <a:buFont typeface="Arial" panose="020B0604020202020204" pitchFamily="34" charset="0"/>
              <a:buChar char="•"/>
            </a:pPr>
            <a:r>
              <a:rPr lang="en-GB" sz="1000" dirty="0">
                <a:latin typeface="Arial" charset="0"/>
                <a:ea typeface="ＭＳ Ｐゴシック"/>
              </a:rPr>
              <a:t>intellectual enquiry</a:t>
            </a:r>
          </a:p>
          <a:p>
            <a:pPr marL="628650" lvl="1" indent="-171450" eaLnBrk="1" hangingPunct="1">
              <a:lnSpc>
                <a:spcPct val="90000"/>
              </a:lnSpc>
              <a:buFont typeface="Arial" panose="020B0604020202020204" pitchFamily="34" charset="0"/>
              <a:buChar char="•"/>
            </a:pPr>
            <a:r>
              <a:rPr lang="en-GB" sz="1000" dirty="0">
                <a:latin typeface="Arial" charset="0"/>
                <a:ea typeface="ＭＳ Ｐゴシック"/>
              </a:rPr>
              <a:t>flexibility and responsiveness to change</a:t>
            </a:r>
          </a:p>
          <a:p>
            <a:pPr marL="628650" lvl="1" indent="-171450" eaLnBrk="1" hangingPunct="1">
              <a:lnSpc>
                <a:spcPct val="90000"/>
              </a:lnSpc>
              <a:buFont typeface="Arial" panose="020B0604020202020204" pitchFamily="34" charset="0"/>
              <a:buChar char="•"/>
            </a:pPr>
            <a:r>
              <a:rPr lang="en-GB" sz="1000" dirty="0">
                <a:latin typeface="Arial" charset="0"/>
                <a:ea typeface="ＭＳ Ｐゴシック"/>
              </a:rPr>
              <a:t>working and communicating in English</a:t>
            </a:r>
          </a:p>
          <a:p>
            <a:pPr marL="628650" lvl="1" indent="-171450" eaLnBrk="1" hangingPunct="1">
              <a:lnSpc>
                <a:spcPct val="90000"/>
              </a:lnSpc>
              <a:buFont typeface="Arial" panose="020B0604020202020204" pitchFamily="34" charset="0"/>
              <a:buChar char="•"/>
            </a:pPr>
            <a:r>
              <a:rPr lang="en-GB" sz="1000" dirty="0">
                <a:latin typeface="Arial" charset="0"/>
                <a:ea typeface="ＭＳ Ｐゴシック"/>
              </a:rPr>
              <a:t>influencing outcomes</a:t>
            </a:r>
          </a:p>
          <a:p>
            <a:pPr marL="628650" lvl="1" indent="-171450" eaLnBrk="1" hangingPunct="1">
              <a:lnSpc>
                <a:spcPct val="90000"/>
              </a:lnSpc>
              <a:buFont typeface="Arial" panose="020B0604020202020204" pitchFamily="34" charset="0"/>
              <a:buChar char="•"/>
            </a:pPr>
            <a:r>
              <a:rPr lang="en-GB" sz="1000" dirty="0">
                <a:latin typeface="Arial" charset="0"/>
                <a:ea typeface="ＭＳ Ｐゴシック"/>
              </a:rPr>
              <a:t>cultural awareness.</a:t>
            </a:r>
          </a:p>
          <a:p>
            <a:pPr marL="171450" indent="-171450" eaLnBrk="1" hangingPunct="1">
              <a:lnSpc>
                <a:spcPct val="90000"/>
              </a:lnSpc>
              <a:buFont typeface="Arial" panose="020B0604020202020204" pitchFamily="34" charset="0"/>
              <a:buChar char="•"/>
            </a:pPr>
            <a:r>
              <a:rPr lang="en-GB" sz="1000" dirty="0">
                <a:latin typeface="Arial" charset="0"/>
                <a:ea typeface="ＭＳ Ｐゴシック"/>
              </a:rPr>
              <a:t>The syllabuses are international in outlook, but retain a local relevance. They have been created specifically for an international student body with content to suit a wide variety of schools and avoid cultural bias. </a:t>
            </a:r>
          </a:p>
          <a:p>
            <a:pPr marL="171450" indent="-171450" eaLnBrk="1" hangingPunct="1">
              <a:lnSpc>
                <a:spcPct val="90000"/>
              </a:lnSpc>
              <a:buFont typeface="Arial" panose="020B0604020202020204" pitchFamily="34" charset="0"/>
              <a:buChar char="•"/>
            </a:pPr>
            <a:r>
              <a:rPr lang="en-GB" sz="1000" dirty="0">
                <a:latin typeface="Arial" charset="0"/>
                <a:ea typeface="ＭＳ Ｐゴシック"/>
              </a:rPr>
              <a:t>Schools worldwide have been, and continue to be, involved in the development of Cambridge IGCSE, so we are confident it represents the best possible international education for 14 to 16 year olds. The content, the structure and the administrative support mean Cambridge IGCSE answers the needs of more and more schools worldwide.</a:t>
            </a:r>
          </a:p>
          <a:p>
            <a:pPr eaLnBrk="1" hangingPunct="1">
              <a:lnSpc>
                <a:spcPct val="90000"/>
              </a:lnSpc>
            </a:pPr>
            <a:endParaRPr lang="en-GB" sz="1000" dirty="0">
              <a:latin typeface="Arial" charset="0"/>
              <a:ea typeface="ＭＳ Ｐゴシック"/>
            </a:endParaRPr>
          </a:p>
        </p:txBody>
      </p:sp>
    </p:spTree>
    <p:extLst>
      <p:ext uri="{BB962C8B-B14F-4D97-AF65-F5344CB8AC3E}">
        <p14:creationId xmlns:p14="http://schemas.microsoft.com/office/powerpoint/2010/main" val="281147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Arial" pitchFamily="34" charset="0"/>
              </a:defRPr>
            </a:lvl1pPr>
            <a:lvl2pPr marL="734852" indent="-282635" eaLnBrk="0" hangingPunct="0">
              <a:spcBef>
                <a:spcPct val="30000"/>
              </a:spcBef>
              <a:defRPr sz="1200">
                <a:solidFill>
                  <a:schemeClr val="tx1"/>
                </a:solidFill>
                <a:latin typeface="Calibri" pitchFamily="34" charset="0"/>
                <a:ea typeface="MS PGothic" pitchFamily="34" charset="-128"/>
                <a:cs typeface="Arial" pitchFamily="34" charset="0"/>
              </a:defRPr>
            </a:lvl2pPr>
            <a:lvl3pPr marL="1130541" indent="-226108" eaLnBrk="0" hangingPunct="0">
              <a:spcBef>
                <a:spcPct val="30000"/>
              </a:spcBef>
              <a:defRPr sz="1200">
                <a:solidFill>
                  <a:schemeClr val="tx1"/>
                </a:solidFill>
                <a:latin typeface="Calibri" pitchFamily="34" charset="0"/>
                <a:ea typeface="MS PGothic" pitchFamily="34" charset="-128"/>
                <a:cs typeface="Arial" pitchFamily="34" charset="0"/>
              </a:defRPr>
            </a:lvl3pPr>
            <a:lvl4pPr marL="1582758" indent="-226108" eaLnBrk="0" hangingPunct="0">
              <a:spcBef>
                <a:spcPct val="30000"/>
              </a:spcBef>
              <a:defRPr sz="1200">
                <a:solidFill>
                  <a:schemeClr val="tx1"/>
                </a:solidFill>
                <a:latin typeface="Calibri" pitchFamily="34" charset="0"/>
                <a:ea typeface="MS PGothic" pitchFamily="34" charset="-128"/>
                <a:cs typeface="Arial" pitchFamily="34" charset="0"/>
              </a:defRPr>
            </a:lvl4pPr>
            <a:lvl5pPr marL="2034974" indent="-226108" eaLnBrk="0" hangingPunct="0">
              <a:spcBef>
                <a:spcPct val="30000"/>
              </a:spcBef>
              <a:defRPr sz="1200">
                <a:solidFill>
                  <a:schemeClr val="tx1"/>
                </a:solidFill>
                <a:latin typeface="Calibri" pitchFamily="34" charset="0"/>
                <a:ea typeface="MS PGothic" pitchFamily="34" charset="-128"/>
                <a:cs typeface="Arial" pitchFamily="34" charset="0"/>
              </a:defRPr>
            </a:lvl5pPr>
            <a:lvl6pPr marL="2487191" indent="-226108" eaLnBrk="0" fontAlgn="base" hangingPunct="0">
              <a:spcBef>
                <a:spcPct val="30000"/>
              </a:spcBef>
              <a:spcAft>
                <a:spcPct val="0"/>
              </a:spcAft>
              <a:defRPr sz="1200">
                <a:solidFill>
                  <a:schemeClr val="tx1"/>
                </a:solidFill>
                <a:latin typeface="Calibri" pitchFamily="34" charset="0"/>
                <a:ea typeface="MS PGothic" pitchFamily="34" charset="-128"/>
                <a:cs typeface="Arial" pitchFamily="34" charset="0"/>
              </a:defRPr>
            </a:lvl6pPr>
            <a:lvl7pPr marL="2939407" indent="-226108" eaLnBrk="0" fontAlgn="base" hangingPunct="0">
              <a:spcBef>
                <a:spcPct val="30000"/>
              </a:spcBef>
              <a:spcAft>
                <a:spcPct val="0"/>
              </a:spcAft>
              <a:defRPr sz="1200">
                <a:solidFill>
                  <a:schemeClr val="tx1"/>
                </a:solidFill>
                <a:latin typeface="Calibri" pitchFamily="34" charset="0"/>
                <a:ea typeface="MS PGothic" pitchFamily="34" charset="-128"/>
                <a:cs typeface="Arial" pitchFamily="34" charset="0"/>
              </a:defRPr>
            </a:lvl7pPr>
            <a:lvl8pPr marL="3391624" indent="-226108" eaLnBrk="0" fontAlgn="base" hangingPunct="0">
              <a:spcBef>
                <a:spcPct val="30000"/>
              </a:spcBef>
              <a:spcAft>
                <a:spcPct val="0"/>
              </a:spcAft>
              <a:defRPr sz="1200">
                <a:solidFill>
                  <a:schemeClr val="tx1"/>
                </a:solidFill>
                <a:latin typeface="Calibri" pitchFamily="34" charset="0"/>
                <a:ea typeface="MS PGothic" pitchFamily="34" charset="-128"/>
                <a:cs typeface="Arial" pitchFamily="34" charset="0"/>
              </a:defRPr>
            </a:lvl8pPr>
            <a:lvl9pPr marL="3843840" indent="-226108" eaLnBrk="0" fontAlgn="base" hangingPunct="0">
              <a:spcBef>
                <a:spcPct val="30000"/>
              </a:spcBef>
              <a:spcAft>
                <a:spcPct val="0"/>
              </a:spcAft>
              <a:defRPr sz="1200">
                <a:solidFill>
                  <a:schemeClr val="tx1"/>
                </a:solidFill>
                <a:latin typeface="Calibri" pitchFamily="34" charset="0"/>
                <a:ea typeface="MS PGothic" pitchFamily="34" charset="-128"/>
                <a:cs typeface="Arial" pitchFamily="34" charset="0"/>
              </a:defRPr>
            </a:lvl9pPr>
          </a:lstStyle>
          <a:p>
            <a:pPr eaLnBrk="1" hangingPunct="1">
              <a:spcBef>
                <a:spcPct val="0"/>
              </a:spcBef>
            </a:pPr>
            <a:fld id="{7A6E4E8A-D3BC-4411-9049-B4898C6B7518}" type="slidenum">
              <a:rPr lang="en-GB" altLang="en-US">
                <a:solidFill>
                  <a:prstClr val="black"/>
                </a:solidFill>
              </a:rPr>
              <a:pPr eaLnBrk="1" hangingPunct="1">
                <a:spcBef>
                  <a:spcPct val="0"/>
                </a:spcBef>
              </a:pPr>
              <a:t>7</a:t>
            </a:fld>
            <a:endParaRPr lang="en-GB" altLang="en-US">
              <a:solidFill>
                <a:prstClr val="black"/>
              </a:solidFill>
            </a:endParaRPr>
          </a:p>
        </p:txBody>
      </p:sp>
      <p:sp>
        <p:nvSpPr>
          <p:cNvPr id="77827"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xfrm>
            <a:off x="685323" y="4343218"/>
            <a:ext cx="5487361" cy="41151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itchFamily="34" charset="0"/>
              </a:rPr>
              <a:t>Cambridge </a:t>
            </a:r>
            <a:r>
              <a:rPr lang="en-US" altLang="en-US" b="1">
                <a:cs typeface="Arial" pitchFamily="34" charset="0"/>
              </a:rPr>
              <a:t>English </a:t>
            </a:r>
            <a:r>
              <a:rPr lang="en-US" altLang="en-US">
                <a:cs typeface="Arial" pitchFamily="34" charset="0"/>
              </a:rPr>
              <a:t>- </a:t>
            </a:r>
            <a:r>
              <a:rPr lang="en-GB" altLang="en-US">
                <a:cs typeface="Arial" pitchFamily="34" charset="0"/>
              </a:rPr>
              <a:t>Develop the ability to communicate clearly, accurately and effectively. </a:t>
            </a:r>
          </a:p>
          <a:p>
            <a:r>
              <a:rPr lang="en-GB" altLang="en-US">
                <a:cs typeface="Arial" pitchFamily="34" charset="0"/>
              </a:rPr>
              <a:t>Cambridge </a:t>
            </a:r>
            <a:r>
              <a:rPr lang="en-GB" altLang="en-US" b="1">
                <a:cs typeface="Arial" pitchFamily="34" charset="0"/>
              </a:rPr>
              <a:t>First and Foreign Languages </a:t>
            </a:r>
            <a:r>
              <a:rPr lang="en-GB" altLang="en-US">
                <a:cs typeface="Arial" pitchFamily="34" charset="0"/>
              </a:rPr>
              <a:t>- Helps students understand and respond to what they read and hear</a:t>
            </a:r>
          </a:p>
          <a:p>
            <a:r>
              <a:rPr lang="en-GB" altLang="en-US">
                <a:cs typeface="Arial" pitchFamily="34" charset="0"/>
              </a:rPr>
              <a:t>Cambridge IGCSE </a:t>
            </a:r>
            <a:r>
              <a:rPr lang="en-GB" altLang="en-US" b="1">
                <a:cs typeface="Arial" pitchFamily="34" charset="0"/>
              </a:rPr>
              <a:t>Mathematics</a:t>
            </a:r>
            <a:r>
              <a:rPr lang="en-GB" altLang="en-US">
                <a:cs typeface="Arial" pitchFamily="34" charset="0"/>
              </a:rPr>
              <a:t>  - An essential subject for all learners, syllabuses encourage the development of mathematical knowledge as a key life skill.</a:t>
            </a:r>
          </a:p>
          <a:p>
            <a:r>
              <a:rPr lang="en-US" altLang="en-US">
                <a:cs typeface="Arial" pitchFamily="34" charset="0"/>
              </a:rPr>
              <a:t>Cambridge </a:t>
            </a:r>
            <a:r>
              <a:rPr lang="en-US" altLang="en-US" b="1">
                <a:cs typeface="Arial" pitchFamily="34" charset="0"/>
              </a:rPr>
              <a:t>Sciences</a:t>
            </a:r>
            <a:r>
              <a:rPr lang="en-US" altLang="en-US">
                <a:cs typeface="Arial" pitchFamily="34" charset="0"/>
              </a:rPr>
              <a:t> – emphasizes theory and real life applications, impact of research on individuals and society and development of practical skills.</a:t>
            </a:r>
          </a:p>
          <a:p>
            <a:r>
              <a:rPr lang="en-US" altLang="en-US">
                <a:cs typeface="Arial" pitchFamily="34" charset="0"/>
              </a:rPr>
              <a:t>Cambridge </a:t>
            </a:r>
            <a:r>
              <a:rPr lang="en-US" altLang="en-US" b="1">
                <a:cs typeface="Arial" pitchFamily="34" charset="0"/>
              </a:rPr>
              <a:t>Arts &amp; Humanities </a:t>
            </a:r>
            <a:r>
              <a:rPr lang="en-US" altLang="en-US">
                <a:cs typeface="Arial" pitchFamily="34" charset="0"/>
              </a:rPr>
              <a:t>–  </a:t>
            </a:r>
            <a:r>
              <a:rPr lang="en-GB" altLang="en-US">
                <a:cs typeface="Arial" pitchFamily="34" charset="0"/>
              </a:rPr>
              <a:t>Enables students to develop deeper insights. Provides a wider perspective on social issues and cultures around the globe</a:t>
            </a:r>
            <a:endParaRPr lang="en-US" altLang="en-US">
              <a:cs typeface="Arial" pitchFamily="34" charset="0"/>
            </a:endParaRPr>
          </a:p>
          <a:p>
            <a:r>
              <a:rPr lang="en-US" altLang="en-US">
                <a:cs typeface="Arial" pitchFamily="34" charset="0"/>
              </a:rPr>
              <a:t>Cambridge </a:t>
            </a:r>
            <a:r>
              <a:rPr lang="en-US" altLang="en-US" b="1">
                <a:cs typeface="Arial" pitchFamily="34" charset="0"/>
              </a:rPr>
              <a:t>Business, Vocational and Technical </a:t>
            </a:r>
            <a:r>
              <a:rPr lang="en-US" altLang="en-US">
                <a:cs typeface="Arial" pitchFamily="34" charset="0"/>
              </a:rPr>
              <a:t>subjects – theory and real world applications</a:t>
            </a:r>
          </a:p>
        </p:txBody>
      </p:sp>
    </p:spTree>
    <p:extLst>
      <p:ext uri="{BB962C8B-B14F-4D97-AF65-F5344CB8AC3E}">
        <p14:creationId xmlns:p14="http://schemas.microsoft.com/office/powerpoint/2010/main" val="960710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Rectangle 2"/>
          <p:cNvSpPr>
            <a:spLocks noGrp="1" noRot="1" noChangeAspect="1" noTextEdit="1"/>
          </p:cNvSpPr>
          <p:nvPr>
            <p:ph type="sldImg"/>
          </p:nvPr>
        </p:nvSpPr>
        <p:spPr bwMode="auto">
          <a:noFill/>
          <a:ln>
            <a:solidFill>
              <a:srgbClr val="000000"/>
            </a:solidFill>
            <a:miter lim="800000"/>
            <a:headEnd/>
            <a:tailEnd/>
          </a:ln>
        </p:spPr>
      </p:sp>
      <p:sp>
        <p:nvSpPr>
          <p:cNvPr id="467970" name="Rectangle 3"/>
          <p:cNvSpPr>
            <a:spLocks noGrp="1"/>
          </p:cNvSpPr>
          <p:nvPr>
            <p:ph type="body" idx="1"/>
          </p:nvPr>
        </p:nvSpPr>
        <p:spPr bwMode="auto">
          <a:xfrm>
            <a:off x="906145" y="4716463"/>
            <a:ext cx="4986974" cy="4468812"/>
          </a:xfrm>
          <a:noFill/>
        </p:spPr>
        <p:txBody>
          <a:bodyPr/>
          <a:lstStyle/>
          <a:p>
            <a:pPr eaLnBrk="1" hangingPunct="1"/>
            <a:r>
              <a:rPr lang="en-GB" sz="1000" dirty="0">
                <a:latin typeface="Arial" charset="0"/>
                <a:ea typeface="ＭＳ Ｐゴシック"/>
              </a:rPr>
              <a:t>We assess what we believe</a:t>
            </a:r>
            <a:r>
              <a:rPr lang="en-GB" sz="1000" baseline="0" dirty="0">
                <a:latin typeface="Arial" charset="0"/>
                <a:ea typeface="ＭＳ Ｐゴシック"/>
              </a:rPr>
              <a:t> to be of value: the combination of cognitive skills and content knowledge which constitutes subject understanding.</a:t>
            </a:r>
          </a:p>
          <a:p>
            <a:pPr eaLnBrk="1" hangingPunct="1"/>
            <a:endParaRPr lang="en-GB" sz="1000" baseline="0" dirty="0">
              <a:latin typeface="Arial" charset="0"/>
              <a:ea typeface="ＭＳ Ｐゴシック"/>
            </a:endParaRPr>
          </a:p>
          <a:p>
            <a:pPr eaLnBrk="1" hangingPunct="1"/>
            <a:r>
              <a:rPr lang="en-GB" sz="1000" dirty="0">
                <a:latin typeface="Arial" charset="0"/>
                <a:ea typeface="ＭＳ Ｐゴシック"/>
              </a:rPr>
              <a:t>Assessment takes place at the end of the Cambridge IGCSE course. </a:t>
            </a:r>
          </a:p>
          <a:p>
            <a:pPr eaLnBrk="1" hangingPunct="1"/>
            <a:endParaRPr lang="en-GB" sz="1000" dirty="0">
              <a:latin typeface="Arial" charset="0"/>
              <a:ea typeface="ＭＳ Ｐゴシック"/>
            </a:endParaRPr>
          </a:p>
          <a:p>
            <a:pPr eaLnBrk="1" hangingPunct="1"/>
            <a:r>
              <a:rPr lang="en-GB" sz="1000" dirty="0">
                <a:latin typeface="Arial" charset="0"/>
                <a:ea typeface="ＭＳ Ｐゴシック"/>
              </a:rPr>
              <a:t>Cambridge IGCSE provides schools with different options to suit their learners e.g. written, oral, coursework and practical assessment. The assessments maximise opportunities for learners to show what they can do, and is sensitive to learners whose first language may not be English throughout the examination process.</a:t>
            </a:r>
          </a:p>
          <a:p>
            <a:pPr eaLnBrk="1" hangingPunct="1"/>
            <a:endParaRPr lang="en-GB" sz="1000" dirty="0">
              <a:latin typeface="Arial" charset="0"/>
              <a:ea typeface="ＭＳ Ｐゴシック"/>
            </a:endParaRPr>
          </a:p>
          <a:p>
            <a:pPr eaLnBrk="1" hangingPunct="1"/>
            <a:r>
              <a:rPr lang="en-GB" sz="1000" dirty="0">
                <a:latin typeface="Arial" charset="0"/>
                <a:ea typeface="ＭＳ Ｐゴシック"/>
              </a:rPr>
              <a:t>Grades are benchmarked using eight internationally recognised grades, which have clear guidelines to explain the standard of achievement required for different grades.</a:t>
            </a:r>
          </a:p>
          <a:p>
            <a:pPr eaLnBrk="1" hangingPunct="1"/>
            <a:endParaRPr lang="en-GB" sz="1000" dirty="0">
              <a:latin typeface="Arial" charset="0"/>
              <a:ea typeface="ＭＳ Ｐゴシック"/>
            </a:endParaRPr>
          </a:p>
          <a:p>
            <a:pPr eaLnBrk="1" hangingPunct="1"/>
            <a:r>
              <a:rPr lang="en-GB" sz="1000" dirty="0">
                <a:latin typeface="Arial" charset="0"/>
                <a:ea typeface="ＭＳ Ｐゴシック"/>
              </a:rPr>
              <a:t>Cambridge IGCSE offers a tiered structure in many subjects for different ability levels, learners of all abilities are assessed positively and bright individuals have the chance to excel.</a:t>
            </a:r>
          </a:p>
        </p:txBody>
      </p:sp>
    </p:spTree>
    <p:extLst>
      <p:ext uri="{BB962C8B-B14F-4D97-AF65-F5344CB8AC3E}">
        <p14:creationId xmlns:p14="http://schemas.microsoft.com/office/powerpoint/2010/main" val="3246469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Rectangle 2"/>
          <p:cNvSpPr>
            <a:spLocks noGrp="1" noRot="1" noChangeAspect="1" noTextEdit="1"/>
          </p:cNvSpPr>
          <p:nvPr>
            <p:ph type="sldImg"/>
          </p:nvPr>
        </p:nvSpPr>
        <p:spPr bwMode="auto">
          <a:xfrm>
            <a:off x="917575" y="744538"/>
            <a:ext cx="4964113" cy="3722687"/>
          </a:xfrm>
          <a:noFill/>
          <a:ln>
            <a:solidFill>
              <a:srgbClr val="000000"/>
            </a:solidFill>
            <a:miter lim="800000"/>
            <a:headEnd/>
            <a:tailEnd/>
          </a:ln>
        </p:spPr>
      </p:sp>
      <p:sp>
        <p:nvSpPr>
          <p:cNvPr id="449538" name="Rectangle 3"/>
          <p:cNvSpPr>
            <a:spLocks noGrp="1"/>
          </p:cNvSpPr>
          <p:nvPr>
            <p:ph type="body" idx="1"/>
          </p:nvPr>
        </p:nvSpPr>
        <p:spPr bwMode="auto">
          <a:noFill/>
        </p:spPr>
        <p:txBody>
          <a:bodyPr/>
          <a:lstStyle/>
          <a:p>
            <a:r>
              <a:rPr lang="en-GB" sz="1000" dirty="0">
                <a:latin typeface="Arial" charset="0"/>
                <a:ea typeface="ＭＳ Ｐゴシック"/>
              </a:rPr>
              <a:t>Cambridge IGCSE English syllabuses are available for learners whose first language is English and for those with good English skills, but who are not native speakers.</a:t>
            </a:r>
          </a:p>
          <a:p>
            <a:endParaRPr lang="en-GB" sz="1000" dirty="0">
              <a:latin typeface="Arial" charset="0"/>
              <a:ea typeface="ＭＳ Ｐゴシック"/>
            </a:endParaRPr>
          </a:p>
          <a:p>
            <a:r>
              <a:rPr lang="en-GB" sz="1000" dirty="0">
                <a:latin typeface="Arial" charset="0"/>
                <a:ea typeface="ＭＳ Ｐゴシック"/>
              </a:rPr>
              <a:t>The syllabuses develop the ability to communicate clearly, accurately and effectively in both speech and writing, for study and employment. The literature syllabuses encourage an appreciation for literature.</a:t>
            </a:r>
          </a:p>
          <a:p>
            <a:endParaRPr lang="en-GB" sz="1000" dirty="0">
              <a:latin typeface="Arial" charset="0"/>
              <a:ea typeface="ＭＳ Ｐゴシック"/>
            </a:endParaRPr>
          </a:p>
          <a:p>
            <a:r>
              <a:rPr lang="en-GB" sz="1000" dirty="0">
                <a:latin typeface="Arial" charset="0"/>
                <a:ea typeface="ＭＳ Ｐゴシック"/>
              </a:rPr>
              <a:t>We offer the following subjects:</a:t>
            </a:r>
          </a:p>
          <a:p>
            <a:pPr marL="171450" indent="-171450">
              <a:buFont typeface="Arial" panose="020B0604020202020204" pitchFamily="34" charset="0"/>
              <a:buChar char="•"/>
            </a:pPr>
            <a:r>
              <a:rPr lang="en-GB" sz="1000" dirty="0">
                <a:latin typeface="Arial" charset="0"/>
                <a:ea typeface="ＭＳ Ｐゴシック"/>
              </a:rPr>
              <a:t>English - First Language</a:t>
            </a:r>
          </a:p>
          <a:p>
            <a:pPr marL="171450" indent="-171450">
              <a:buFont typeface="Arial" panose="020B0604020202020204" pitchFamily="34" charset="0"/>
              <a:buChar char="•"/>
            </a:pPr>
            <a:r>
              <a:rPr lang="en-GB" sz="1000" dirty="0">
                <a:latin typeface="Arial" charset="0"/>
                <a:ea typeface="ＭＳ Ｐゴシック"/>
              </a:rPr>
              <a:t>English - Second Language</a:t>
            </a:r>
          </a:p>
          <a:p>
            <a:pPr marL="171450" indent="-171450">
              <a:buFont typeface="Arial" panose="020B0604020202020204" pitchFamily="34" charset="0"/>
              <a:buChar char="•"/>
            </a:pPr>
            <a:r>
              <a:rPr lang="en-GB" sz="1000" dirty="0">
                <a:latin typeface="Arial" charset="0"/>
                <a:ea typeface="ＭＳ Ｐゴシック"/>
              </a:rPr>
              <a:t>English Literature</a:t>
            </a:r>
          </a:p>
          <a:p>
            <a:pPr marL="171450" indent="-171450">
              <a:buFont typeface="Arial" panose="020B0604020202020204" pitchFamily="34" charset="0"/>
              <a:buChar char="•"/>
            </a:pPr>
            <a:r>
              <a:rPr lang="en-GB" sz="1000" dirty="0">
                <a:latin typeface="Arial" charset="0"/>
                <a:ea typeface="ＭＳ Ｐゴシック"/>
              </a:rPr>
              <a:t>World Literature.</a:t>
            </a:r>
          </a:p>
        </p:txBody>
      </p:sp>
    </p:spTree>
    <p:extLst>
      <p:ext uri="{BB962C8B-B14F-4D97-AF65-F5344CB8AC3E}">
        <p14:creationId xmlns:p14="http://schemas.microsoft.com/office/powerpoint/2010/main" val="2542896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Rectangle 2"/>
          <p:cNvSpPr>
            <a:spLocks noGrp="1" noRot="1" noChangeAspect="1" noTextEdit="1"/>
          </p:cNvSpPr>
          <p:nvPr>
            <p:ph type="sldImg"/>
          </p:nvPr>
        </p:nvSpPr>
        <p:spPr bwMode="auto">
          <a:xfrm>
            <a:off x="917575" y="744538"/>
            <a:ext cx="4964113" cy="3722687"/>
          </a:xfrm>
          <a:noFill/>
          <a:ln>
            <a:solidFill>
              <a:srgbClr val="000000"/>
            </a:solidFill>
            <a:miter lim="800000"/>
            <a:headEnd/>
            <a:tailEnd/>
          </a:ln>
        </p:spPr>
      </p:sp>
      <p:sp>
        <p:nvSpPr>
          <p:cNvPr id="449538" name="Rectangle 3"/>
          <p:cNvSpPr>
            <a:spLocks noGrp="1"/>
          </p:cNvSpPr>
          <p:nvPr>
            <p:ph type="body" idx="1"/>
          </p:nvPr>
        </p:nvSpPr>
        <p:spPr bwMode="auto">
          <a:noFill/>
        </p:spPr>
        <p:txBody>
          <a:bodyPr/>
          <a:lstStyle/>
          <a:p>
            <a:r>
              <a:rPr lang="en-GB" sz="1000" dirty="0">
                <a:latin typeface="Arial" charset="0"/>
                <a:ea typeface="ＭＳ Ｐゴシック"/>
              </a:rPr>
              <a:t>An essential subject for all learners, Cambridge IGCSE mathematics syllabuses encourage the development of mathematical knowledge as a key life skill.</a:t>
            </a:r>
          </a:p>
          <a:p>
            <a:endParaRPr lang="en-GB" sz="1000" dirty="0">
              <a:latin typeface="Arial" charset="0"/>
              <a:ea typeface="ＭＳ Ｐゴシック"/>
            </a:endParaRPr>
          </a:p>
          <a:p>
            <a:r>
              <a:rPr lang="en-GB" sz="1000" dirty="0">
                <a:latin typeface="Arial" charset="0"/>
                <a:ea typeface="ＭＳ Ｐゴシック"/>
              </a:rPr>
              <a:t>The syllabuses help form a good basis for more advanced study.</a:t>
            </a:r>
          </a:p>
          <a:p>
            <a:endParaRPr lang="en-GB" sz="1000" dirty="0">
              <a:latin typeface="Arial" charset="0"/>
              <a:ea typeface="ＭＳ Ｐゴシック"/>
            </a:endParaRPr>
          </a:p>
          <a:p>
            <a:r>
              <a:rPr lang="en-GB" sz="1000" dirty="0">
                <a:latin typeface="Arial" charset="0"/>
                <a:ea typeface="ＭＳ Ｐゴシック"/>
              </a:rPr>
              <a:t>We offer the following subjects:</a:t>
            </a:r>
          </a:p>
          <a:p>
            <a:pPr marL="171450" indent="-171450">
              <a:buFont typeface="Arial" panose="020B0604020202020204" pitchFamily="34" charset="0"/>
              <a:buChar char="•"/>
            </a:pPr>
            <a:r>
              <a:rPr lang="en-GB" sz="1000" dirty="0">
                <a:latin typeface="Arial" charset="0"/>
                <a:ea typeface="ＭＳ Ｐゴシック"/>
              </a:rPr>
              <a:t>Mathematics</a:t>
            </a:r>
          </a:p>
          <a:p>
            <a:pPr marL="171450" indent="-171450">
              <a:buFont typeface="Arial" panose="020B0604020202020204" pitchFamily="34" charset="0"/>
              <a:buChar char="•"/>
            </a:pPr>
            <a:r>
              <a:rPr lang="en-GB" sz="1000" dirty="0">
                <a:latin typeface="Arial" charset="0"/>
                <a:ea typeface="ＭＳ Ｐゴシック"/>
              </a:rPr>
              <a:t>Mathematics – Additional</a:t>
            </a:r>
          </a:p>
          <a:p>
            <a:pPr marL="171450" indent="-171450">
              <a:buFont typeface="Arial" panose="020B0604020202020204" pitchFamily="34" charset="0"/>
              <a:buChar char="•"/>
            </a:pPr>
            <a:r>
              <a:rPr lang="en-GB" sz="1000" dirty="0">
                <a:latin typeface="Arial" charset="0"/>
                <a:ea typeface="ＭＳ Ｐゴシック"/>
              </a:rPr>
              <a:t>Mathematics (with coursework)</a:t>
            </a:r>
          </a:p>
          <a:p>
            <a:pPr marL="171450" indent="-171450">
              <a:buFont typeface="Arial" panose="020B0604020202020204" pitchFamily="34" charset="0"/>
              <a:buChar char="•"/>
            </a:pPr>
            <a:r>
              <a:rPr lang="en-GB" sz="1000" dirty="0">
                <a:latin typeface="Arial" charset="0"/>
                <a:ea typeface="ＭＳ Ｐゴシック"/>
              </a:rPr>
              <a:t>International Mathematics.</a:t>
            </a:r>
          </a:p>
        </p:txBody>
      </p:sp>
    </p:spTree>
    <p:extLst>
      <p:ext uri="{BB962C8B-B14F-4D97-AF65-F5344CB8AC3E}">
        <p14:creationId xmlns:p14="http://schemas.microsoft.com/office/powerpoint/2010/main" val="136635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a:lvl1pPr>
            <a:lvl2pPr>
              <a:defRPr lang="en-US" dirty="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1860855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alon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892834" y="1579417"/>
            <a:ext cx="7358332" cy="4124350"/>
          </a:xfrm>
        </p:spPr>
        <p:txBody>
          <a:bodyPr anchor="ctr" anchorCtr="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12" name="Title 1">
            <a:extLst>
              <a:ext uri="{FF2B5EF4-FFF2-40B4-BE49-F238E27FC236}">
                <a16:creationId xmlns:a16="http://schemas.microsoft.com/office/drawing/2014/main" id="{8322A998-9A7F-4C15-8BB2-3381EBEB4AFC}"/>
              </a:ext>
            </a:extLst>
          </p:cNvPr>
          <p:cNvSpPr>
            <a:spLocks noGrp="1"/>
          </p:cNvSpPr>
          <p:nvPr>
            <p:ph type="title"/>
          </p:nvPr>
        </p:nvSpPr>
        <p:spPr>
          <a:xfrm>
            <a:off x="171450" y="106363"/>
            <a:ext cx="8870400" cy="779462"/>
          </a:xfrm>
        </p:spPr>
        <p:txBody>
          <a:bodyPr/>
          <a:lstStyle/>
          <a:p>
            <a:r>
              <a:rPr lang="en-US"/>
              <a:t>Click to edit Master title style</a:t>
            </a:r>
            <a:endParaRPr lang="en-US" dirty="0"/>
          </a:p>
        </p:txBody>
      </p:sp>
    </p:spTree>
    <p:extLst>
      <p:ext uri="{BB962C8B-B14F-4D97-AF65-F5344CB8AC3E}">
        <p14:creationId xmlns:p14="http://schemas.microsoft.com/office/powerpoint/2010/main" val="333599086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892834" y="1579417"/>
            <a:ext cx="7358332" cy="4124350"/>
          </a:xfrm>
        </p:spPr>
        <p:txBody>
          <a:bodyPr anchor="b"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hasCustomPrompt="1"/>
          </p:nvPr>
        </p:nvSpPr>
        <p:spPr>
          <a:xfrm>
            <a:off x="892834" y="5729644"/>
            <a:ext cx="5486400" cy="1007586"/>
          </a:xfrm>
        </p:spPr>
        <p:txBody>
          <a:bodyPr lIns="0" tIns="10800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Title 1">
            <a:extLst>
              <a:ext uri="{FF2B5EF4-FFF2-40B4-BE49-F238E27FC236}">
                <a16:creationId xmlns:a16="http://schemas.microsoft.com/office/drawing/2014/main" id="{8322A998-9A7F-4C15-8BB2-3381EBEB4AFC}"/>
              </a:ext>
            </a:extLst>
          </p:cNvPr>
          <p:cNvSpPr>
            <a:spLocks noGrp="1"/>
          </p:cNvSpPr>
          <p:nvPr>
            <p:ph type="title"/>
          </p:nvPr>
        </p:nvSpPr>
        <p:spPr>
          <a:xfrm>
            <a:off x="171450" y="106363"/>
            <a:ext cx="8870400" cy="779462"/>
          </a:xfrm>
        </p:spPr>
        <p:txBody>
          <a:bodyPr/>
          <a:lstStyle/>
          <a:p>
            <a:r>
              <a:rPr lang="en-US"/>
              <a:t>Click to edit Master title style</a:t>
            </a:r>
          </a:p>
        </p:txBody>
      </p:sp>
    </p:spTree>
    <p:extLst>
      <p:ext uri="{BB962C8B-B14F-4D97-AF65-F5344CB8AC3E}">
        <p14:creationId xmlns:p14="http://schemas.microsoft.com/office/powerpoint/2010/main" val="169877056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85400" y="2166058"/>
            <a:ext cx="6973200" cy="13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algn="l" rtl="0" eaLnBrk="0" fontAlgn="base" hangingPunct="0">
              <a:lnSpc>
                <a:spcPts val="3800"/>
              </a:lnSpc>
              <a:spcBef>
                <a:spcPct val="0"/>
              </a:spcBef>
              <a:spcAft>
                <a:spcPct val="0"/>
              </a:spcAft>
              <a:defRPr lang="en-US" sz="3000" b="1" kern="1200" dirty="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stStyle>
          <a:p>
            <a:pPr lvl="0" algn="l">
              <a:lnSpc>
                <a:spcPts val="3800"/>
              </a:lnSpc>
            </a:pPr>
            <a:r>
              <a:rPr lang="en-GB" dirty="0"/>
              <a:t>Click to edit Master title style</a:t>
            </a:r>
            <a:endParaRPr lang="en-US" dirty="0"/>
          </a:p>
        </p:txBody>
      </p:sp>
      <p:sp>
        <p:nvSpPr>
          <p:cNvPr id="3" name="Subtitle 2"/>
          <p:cNvSpPr>
            <a:spLocks noGrp="1"/>
          </p:cNvSpPr>
          <p:nvPr>
            <p:ph type="subTitle" idx="1"/>
          </p:nvPr>
        </p:nvSpPr>
        <p:spPr>
          <a:xfrm>
            <a:off x="1085850" y="3511783"/>
            <a:ext cx="6972300" cy="1017094"/>
          </a:xfrm>
          <a:prstGeom prst="rect">
            <a:avLst/>
          </a:prstGeom>
        </p:spPr>
        <p:txBody>
          <a:bodyPr lIns="0" rIns="0"/>
          <a:lstStyle>
            <a:lvl1pPr marL="0" indent="0" algn="l" rtl="0" eaLnBrk="0" fontAlgn="base" hangingPunct="0">
              <a:lnSpc>
                <a:spcPts val="3000"/>
              </a:lnSpc>
              <a:spcBef>
                <a:spcPct val="0"/>
              </a:spcBef>
              <a:spcAft>
                <a:spcPct val="0"/>
              </a:spcAft>
              <a:buClr>
                <a:schemeClr val="accent1"/>
              </a:buClr>
              <a:buFont typeface="Webdings" panose="05030102010509060703" pitchFamily="18" charset="2"/>
              <a:buNone/>
              <a:defRPr lang="en-US" sz="2400" kern="1200" dirty="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735931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11">
            <a:extLst>
              <a:ext uri="{FF2B5EF4-FFF2-40B4-BE49-F238E27FC236}">
                <a16:creationId xmlns:a16="http://schemas.microsoft.com/office/drawing/2014/main" id="{A1588417-55AB-40DB-872B-C0D132FE4114}"/>
              </a:ext>
            </a:extLst>
          </p:cNvPr>
          <p:cNvSpPr>
            <a:spLocks/>
          </p:cNvSpPr>
          <p:nvPr userDrawn="1"/>
        </p:nvSpPr>
        <p:spPr bwMode="auto">
          <a:xfrm>
            <a:off x="796925" y="4059480"/>
            <a:ext cx="398303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ts val="2400"/>
              </a:lnSpc>
            </a:pPr>
            <a:r>
              <a:rPr lang="en-US" altLang="en-US" dirty="0">
                <a:solidFill>
                  <a:schemeClr val="bg1"/>
                </a:solidFill>
                <a:latin typeface="Arial" panose="020B0604020202020204" pitchFamily="34" charset="0"/>
                <a:cs typeface="Arial" panose="020B0604020202020204" pitchFamily="34" charset="0"/>
              </a:rPr>
              <a:t>Email info@cambridgeinternational.org</a:t>
            </a:r>
          </a:p>
          <a:p>
            <a:pPr>
              <a:lnSpc>
                <a:spcPts val="2400"/>
              </a:lnSpc>
            </a:pPr>
            <a:r>
              <a:rPr lang="en-US" altLang="en-US" dirty="0">
                <a:solidFill>
                  <a:schemeClr val="bg1"/>
                </a:solidFill>
                <a:latin typeface="Arial" panose="020B0604020202020204" pitchFamily="34" charset="0"/>
                <a:cs typeface="Arial" panose="020B0604020202020204" pitchFamily="34" charset="0"/>
              </a:rPr>
              <a:t>or telephone +44 1223 553554</a:t>
            </a:r>
            <a:endParaRPr lang="en-GB" altLang="en-US" dirty="0">
              <a:solidFill>
                <a:schemeClr val="bg1"/>
              </a:solidFill>
              <a:latin typeface="Arial" panose="020B0604020202020204" pitchFamily="34" charset="0"/>
              <a:cs typeface="Arial" panose="020B0604020202020204" pitchFamily="34" charset="0"/>
            </a:endParaRPr>
          </a:p>
        </p:txBody>
      </p:sp>
      <p:sp>
        <p:nvSpPr>
          <p:cNvPr id="4" name="Rectangle 12">
            <a:extLst>
              <a:ext uri="{FF2B5EF4-FFF2-40B4-BE49-F238E27FC236}">
                <a16:creationId xmlns:a16="http://schemas.microsoft.com/office/drawing/2014/main" id="{CD83F60E-AE78-4AC6-AB46-EC8007A8FE27}"/>
              </a:ext>
            </a:extLst>
          </p:cNvPr>
          <p:cNvSpPr>
            <a:spLocks/>
          </p:cNvSpPr>
          <p:nvPr userDrawn="1"/>
        </p:nvSpPr>
        <p:spPr bwMode="auto">
          <a:xfrm>
            <a:off x="796925" y="2516430"/>
            <a:ext cx="7305675"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z="3000" b="1" dirty="0">
                <a:solidFill>
                  <a:schemeClr val="bg1"/>
                </a:solidFill>
                <a:latin typeface="Arial" panose="020B0604020202020204" pitchFamily="34" charset="0"/>
                <a:cs typeface="Arial" panose="020B0604020202020204" pitchFamily="34" charset="0"/>
              </a:rPr>
              <a:t>Learn more!</a:t>
            </a:r>
          </a:p>
          <a:p>
            <a:r>
              <a:rPr lang="en-GB" altLang="en-US" sz="3000" dirty="0">
                <a:solidFill>
                  <a:schemeClr val="bg1"/>
                </a:solidFill>
                <a:latin typeface="Arial" panose="020B0604020202020204" pitchFamily="34" charset="0"/>
                <a:cs typeface="Arial" panose="020B0604020202020204" pitchFamily="34" charset="0"/>
              </a:rPr>
              <a:t>Getting in touch with Cambridge is easy</a:t>
            </a:r>
          </a:p>
        </p:txBody>
      </p:sp>
    </p:spTree>
    <p:extLst>
      <p:ext uri="{BB962C8B-B14F-4D97-AF65-F5344CB8AC3E}">
        <p14:creationId xmlns:p14="http://schemas.microsoft.com/office/powerpoint/2010/main" val="2357096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1449" y="106363"/>
            <a:ext cx="8869033" cy="779462"/>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2645" y="1466491"/>
            <a:ext cx="4392000" cy="524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000" dirty="0" smtClean="0"/>
            </a:lvl1pPr>
            <a:lvl2pPr>
              <a:defRPr lang="en-US" sz="1600" dirty="0" smtClean="0"/>
            </a:lvl2pPr>
            <a:lvl3pPr>
              <a:defRPr lang="en-US" sz="2000" dirty="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563374" y="1466491"/>
            <a:ext cx="4392000" cy="4813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000" dirty="0" smtClean="0"/>
            </a:lvl1pPr>
            <a:lvl2pPr>
              <a:defRPr lang="en-US" sz="1600" dirty="0" smtClean="0"/>
            </a:lvl2pPr>
            <a:lvl3pPr>
              <a:defRPr lang="en-US" sz="2000" dirty="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34251927"/>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207D-96F5-450D-A51E-BFD4C695F35A}"/>
              </a:ext>
            </a:extLst>
          </p:cNvPr>
          <p:cNvSpPr>
            <a:spLocks noGrp="1"/>
          </p:cNvSpPr>
          <p:nvPr>
            <p:ph type="ctrTitle"/>
          </p:nvPr>
        </p:nvSpPr>
        <p:spPr>
          <a:xfrm>
            <a:off x="608296" y="2971799"/>
            <a:ext cx="7904388" cy="2402133"/>
          </a:xfrm>
          <a:prstGeom prst="rect">
            <a:avLst/>
          </a:prstGeom>
        </p:spPr>
        <p:txBody>
          <a:bodyPr anchor="t">
            <a:normAutofit/>
          </a:bodyPr>
          <a:lstStyle>
            <a:lvl1pPr algn="l">
              <a:defRPr sz="45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468D2BD-0F7E-472F-A9EA-7F351E6A6ED0}"/>
              </a:ext>
            </a:extLst>
          </p:cNvPr>
          <p:cNvSpPr>
            <a:spLocks noGrp="1"/>
          </p:cNvSpPr>
          <p:nvPr>
            <p:ph type="subTitle" idx="1"/>
          </p:nvPr>
        </p:nvSpPr>
        <p:spPr>
          <a:xfrm>
            <a:off x="608295" y="1163638"/>
            <a:ext cx="7895597" cy="1655761"/>
          </a:xfrm>
          <a:prstGeom prst="rect">
            <a:avLst/>
          </a:prstGeo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206774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645" y="1466491"/>
            <a:ext cx="4392000" cy="524486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000" dirty="0" smtClean="0"/>
            </a:lvl1pPr>
            <a:lvl2pPr>
              <a:defRPr lang="en-US" sz="1600" dirty="0" smtClean="0"/>
            </a:lvl2pPr>
            <a:lvl3pPr>
              <a:defRPr lang="en-US" sz="2000" dirty="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563374" y="1466491"/>
            <a:ext cx="4392000" cy="481353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000" dirty="0" smtClean="0"/>
            </a:lvl1pPr>
            <a:lvl2pPr>
              <a:defRPr lang="en-US" sz="1600" dirty="0" smtClean="0"/>
            </a:lvl2pPr>
            <a:lvl3pPr>
              <a:defRPr lang="en-US" sz="2000" dirty="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6089641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 wider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645" y="1466491"/>
            <a:ext cx="3488691" cy="52534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000" dirty="0" smtClean="0"/>
            </a:lvl1pPr>
            <a:lvl2pPr>
              <a:defRPr lang="en-US" sz="1600" dirty="0" smtClean="0"/>
            </a:lvl2pPr>
            <a:lvl3pPr>
              <a:defRPr lang="en-US" sz="2000" dirty="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3683479" y="1466491"/>
            <a:ext cx="5343895" cy="48049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000" dirty="0" smtClean="0"/>
            </a:lvl1pPr>
            <a:lvl2pPr>
              <a:defRPr lang="en-US" sz="1600" dirty="0" smtClean="0"/>
            </a:lvl2pPr>
            <a:lvl3pPr>
              <a:defRPr lang="en-US" sz="2000" dirty="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8137524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picture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CCAE-26AC-43C2-AB5A-15BC5FEC6C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332195-3F61-4E60-9680-1C12B43AF321}"/>
              </a:ext>
            </a:extLst>
          </p:cNvPr>
          <p:cNvSpPr>
            <a:spLocks noGrp="1"/>
          </p:cNvSpPr>
          <p:nvPr>
            <p:ph idx="1"/>
          </p:nvPr>
        </p:nvSpPr>
        <p:spPr>
          <a:xfrm>
            <a:off x="86265" y="1457865"/>
            <a:ext cx="8829136" cy="277770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4">
            <a:extLst>
              <a:ext uri="{FF2B5EF4-FFF2-40B4-BE49-F238E27FC236}">
                <a16:creationId xmlns:a16="http://schemas.microsoft.com/office/drawing/2014/main" id="{8EA35731-3651-41BB-A8BB-EE02757DFF72}"/>
              </a:ext>
            </a:extLst>
          </p:cNvPr>
          <p:cNvSpPr>
            <a:spLocks noGrp="1"/>
          </p:cNvSpPr>
          <p:nvPr>
            <p:ph type="pic" sz="quarter" idx="10"/>
          </p:nvPr>
        </p:nvSpPr>
        <p:spPr>
          <a:xfrm>
            <a:off x="266700" y="4425351"/>
            <a:ext cx="8648700" cy="1837337"/>
          </a:xfrm>
        </p:spPr>
        <p:txBody>
          <a:bodyPr/>
          <a:lstStyle/>
          <a:p>
            <a:r>
              <a:rPr lang="en-US"/>
              <a:t>Click icon to add picture</a:t>
            </a:r>
            <a:endParaRPr lang="en-GB"/>
          </a:p>
        </p:txBody>
      </p:sp>
    </p:spTree>
    <p:extLst>
      <p:ext uri="{BB962C8B-B14F-4D97-AF65-F5344CB8AC3E}">
        <p14:creationId xmlns:p14="http://schemas.microsoft.com/office/powerpoint/2010/main" val="254556457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and caption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CCAE-26AC-43C2-AB5A-15BC5FEC6C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332195-3F61-4E60-9680-1C12B43AF321}"/>
              </a:ext>
            </a:extLst>
          </p:cNvPr>
          <p:cNvSpPr>
            <a:spLocks noGrp="1"/>
          </p:cNvSpPr>
          <p:nvPr>
            <p:ph idx="1"/>
          </p:nvPr>
        </p:nvSpPr>
        <p:spPr>
          <a:xfrm>
            <a:off x="86265" y="1457865"/>
            <a:ext cx="8829136" cy="277770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4">
            <a:extLst>
              <a:ext uri="{FF2B5EF4-FFF2-40B4-BE49-F238E27FC236}">
                <a16:creationId xmlns:a16="http://schemas.microsoft.com/office/drawing/2014/main" id="{8EA35731-3651-41BB-A8BB-EE02757DFF72}"/>
              </a:ext>
            </a:extLst>
          </p:cNvPr>
          <p:cNvSpPr>
            <a:spLocks noGrp="1"/>
          </p:cNvSpPr>
          <p:nvPr>
            <p:ph type="pic" sz="quarter" idx="10"/>
          </p:nvPr>
        </p:nvSpPr>
        <p:spPr>
          <a:xfrm>
            <a:off x="266700" y="4425350"/>
            <a:ext cx="2224800" cy="2225615"/>
          </a:xfrm>
        </p:spPr>
        <p:txBody>
          <a:bodyPr/>
          <a:lstStyle>
            <a:lvl1pPr marL="0" indent="0">
              <a:buNone/>
              <a:defRPr/>
            </a:lvl1pPr>
          </a:lstStyle>
          <a:p>
            <a:r>
              <a:rPr lang="en-US" dirty="0"/>
              <a:t>Click icon to add picture</a:t>
            </a:r>
            <a:endParaRPr lang="en-GB" dirty="0"/>
          </a:p>
        </p:txBody>
      </p:sp>
      <p:sp>
        <p:nvSpPr>
          <p:cNvPr id="6" name="Text Placeholder 5">
            <a:extLst>
              <a:ext uri="{FF2B5EF4-FFF2-40B4-BE49-F238E27FC236}">
                <a16:creationId xmlns:a16="http://schemas.microsoft.com/office/drawing/2014/main" id="{26FA913D-AA74-44A9-9B48-40DC7B3C51BB}"/>
              </a:ext>
            </a:extLst>
          </p:cNvPr>
          <p:cNvSpPr>
            <a:spLocks noGrp="1"/>
          </p:cNvSpPr>
          <p:nvPr>
            <p:ph type="body" sz="quarter" idx="11"/>
          </p:nvPr>
        </p:nvSpPr>
        <p:spPr>
          <a:xfrm>
            <a:off x="2491501" y="4313808"/>
            <a:ext cx="6423900" cy="195759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2000" smtClean="0">
                <a:solidFill>
                  <a:srgbClr val="55C2E6"/>
                </a:solidFill>
              </a:defRPr>
            </a:lvl1pPr>
            <a:lvl2pPr>
              <a:defRPr lang="en-US" smtClean="0"/>
            </a:lvl2pPr>
            <a:lvl3pPr>
              <a:defRPr lang="en-US" sz="2000" smtClean="0">
                <a:solidFill>
                  <a:srgbClr val="55C2E6"/>
                </a:solidFill>
              </a:defRPr>
            </a:lvl3pPr>
            <a:lvl4pPr>
              <a:defRPr lang="en-US" smtClean="0"/>
            </a:lvl4pPr>
            <a:lvl5pPr>
              <a:defRPr lang="en-GB"/>
            </a:lvl5pPr>
          </a:lstStyle>
          <a:p>
            <a:pPr lvl="0"/>
            <a:r>
              <a:rPr lang="en-US" dirty="0"/>
              <a:t>Click to edit Master text styles</a:t>
            </a:r>
          </a:p>
        </p:txBody>
      </p:sp>
    </p:spTree>
    <p:extLst>
      <p:ext uri="{BB962C8B-B14F-4D97-AF65-F5344CB8AC3E}">
        <p14:creationId xmlns:p14="http://schemas.microsoft.com/office/powerpoint/2010/main" val="154351392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8D1416-1AC9-4276-BC16-D4B01BA865EA}"/>
              </a:ext>
            </a:extLst>
          </p:cNvPr>
          <p:cNvSpPr>
            <a:spLocks noGrp="1"/>
          </p:cNvSpPr>
          <p:nvPr>
            <p:ph type="title"/>
          </p:nvPr>
        </p:nvSpPr>
        <p:spPr>
          <a:xfrm>
            <a:off x="171449" y="106363"/>
            <a:ext cx="8877659" cy="779462"/>
          </a:xfrm>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2704DFA2-5B9D-42B9-9EBE-26313319BB1F}"/>
              </a:ext>
            </a:extLst>
          </p:cNvPr>
          <p:cNvSpPr>
            <a:spLocks noGrp="1"/>
          </p:cNvSpPr>
          <p:nvPr>
            <p:ph type="body" sz="quarter" idx="10"/>
          </p:nvPr>
        </p:nvSpPr>
        <p:spPr>
          <a:xfrm>
            <a:off x="924613" y="2425700"/>
            <a:ext cx="7343623" cy="1954213"/>
          </a:xfrm>
        </p:spPr>
        <p:txBody>
          <a:bodyPr/>
          <a:lstStyle>
            <a:lvl1pPr marL="0" indent="0">
              <a:buNone/>
              <a:defRPr/>
            </a:lvl1pPr>
          </a:lstStyle>
          <a:p>
            <a:pPr lvl="0"/>
            <a:r>
              <a:rPr lang="en-US" dirty="0"/>
              <a:t>Click to edit Master text styles</a:t>
            </a:r>
          </a:p>
        </p:txBody>
      </p:sp>
      <p:sp>
        <p:nvSpPr>
          <p:cNvPr id="8" name="Freeform 256">
            <a:extLst>
              <a:ext uri="{FF2B5EF4-FFF2-40B4-BE49-F238E27FC236}">
                <a16:creationId xmlns:a16="http://schemas.microsoft.com/office/drawing/2014/main" id="{CB2A70C2-79BC-4F16-BF25-F3395D9C2DA6}"/>
              </a:ext>
            </a:extLst>
          </p:cNvPr>
          <p:cNvSpPr>
            <a:spLocks noEditPoints="1"/>
          </p:cNvSpPr>
          <p:nvPr userDrawn="1"/>
        </p:nvSpPr>
        <p:spPr bwMode="auto">
          <a:xfrm>
            <a:off x="325438" y="1357313"/>
            <a:ext cx="1181100" cy="1090612"/>
          </a:xfrm>
          <a:custGeom>
            <a:avLst/>
            <a:gdLst>
              <a:gd name="T0" fmla="*/ 2147483646 w 808"/>
              <a:gd name="T1" fmla="*/ 2147483646 h 746"/>
              <a:gd name="T2" fmla="*/ 0 w 808"/>
              <a:gd name="T3" fmla="*/ 2147483646 h 746"/>
              <a:gd name="T4" fmla="*/ 0 w 808"/>
              <a:gd name="T5" fmla="*/ 2147483646 h 746"/>
              <a:gd name="T6" fmla="*/ 2147483646 w 808"/>
              <a:gd name="T7" fmla="*/ 2147483646 h 746"/>
              <a:gd name="T8" fmla="*/ 2147483646 w 808"/>
              <a:gd name="T9" fmla="*/ 2147483646 h 746"/>
              <a:gd name="T10" fmla="*/ 2147483646 w 808"/>
              <a:gd name="T11" fmla="*/ 2147483646 h 746"/>
              <a:gd name="T12" fmla="*/ 2147483646 w 808"/>
              <a:gd name="T13" fmla="*/ 2147483646 h 746"/>
              <a:gd name="T14" fmla="*/ 2147483646 w 808"/>
              <a:gd name="T15" fmla="*/ 2147483646 h 746"/>
              <a:gd name="T16" fmla="*/ 2147483646 w 808"/>
              <a:gd name="T17" fmla="*/ 2147483646 h 746"/>
              <a:gd name="T18" fmla="*/ 2147483646 w 808"/>
              <a:gd name="T19" fmla="*/ 2147483646 h 746"/>
              <a:gd name="T20" fmla="*/ 2147483646 w 808"/>
              <a:gd name="T21" fmla="*/ 0 h 746"/>
              <a:gd name="T22" fmla="*/ 2147483646 w 808"/>
              <a:gd name="T23" fmla="*/ 2147483646 h 746"/>
              <a:gd name="T24" fmla="*/ 2147483646 w 808"/>
              <a:gd name="T25" fmla="*/ 2147483646 h 746"/>
              <a:gd name="T26" fmla="*/ 2147483646 w 808"/>
              <a:gd name="T27" fmla="*/ 2147483646 h 746"/>
              <a:gd name="T28" fmla="*/ 2147483646 w 808"/>
              <a:gd name="T29" fmla="*/ 2147483646 h 746"/>
              <a:gd name="T30" fmla="*/ 2147483646 w 808"/>
              <a:gd name="T31" fmla="*/ 2147483646 h 746"/>
              <a:gd name="T32" fmla="*/ 2147483646 w 808"/>
              <a:gd name="T33" fmla="*/ 2147483646 h 746"/>
              <a:gd name="T34" fmla="*/ 2147483646 w 808"/>
              <a:gd name="T35" fmla="*/ 2147483646 h 746"/>
              <a:gd name="T36" fmla="*/ 2147483646 w 808"/>
              <a:gd name="T37" fmla="*/ 2147483646 h 746"/>
              <a:gd name="T38" fmla="*/ 2147483646 w 808"/>
              <a:gd name="T39" fmla="*/ 2147483646 h 746"/>
              <a:gd name="T40" fmla="*/ 2147483646 w 808"/>
              <a:gd name="T41" fmla="*/ 2147483646 h 746"/>
              <a:gd name="T42" fmla="*/ 2147483646 w 808"/>
              <a:gd name="T43" fmla="*/ 2147483646 h 746"/>
              <a:gd name="T44" fmla="*/ 2147483646 w 808"/>
              <a:gd name="T45" fmla="*/ 2147483646 h 746"/>
              <a:gd name="T46" fmla="*/ 2147483646 w 808"/>
              <a:gd name="T47" fmla="*/ 2147483646 h 746"/>
              <a:gd name="T48" fmla="*/ 2147483646 w 808"/>
              <a:gd name="T49" fmla="*/ 2147483646 h 746"/>
              <a:gd name="T50" fmla="*/ 2147483646 w 808"/>
              <a:gd name="T51" fmla="*/ 2147483646 h 746"/>
              <a:gd name="T52" fmla="*/ 2147483646 w 808"/>
              <a:gd name="T53" fmla="*/ 2147483646 h 746"/>
              <a:gd name="T54" fmla="*/ 2147483646 w 808"/>
              <a:gd name="T55" fmla="*/ 2147483646 h 746"/>
              <a:gd name="T56" fmla="*/ 2147483646 w 808"/>
              <a:gd name="T57" fmla="*/ 2147483646 h 746"/>
              <a:gd name="T58" fmla="*/ 2147483646 w 808"/>
              <a:gd name="T59" fmla="*/ 2147483646 h 746"/>
              <a:gd name="T60" fmla="*/ 2147483646 w 808"/>
              <a:gd name="T61" fmla="*/ 2147483646 h 746"/>
              <a:gd name="T62" fmla="*/ 2147483646 w 808"/>
              <a:gd name="T63" fmla="*/ 0 h 746"/>
              <a:gd name="T64" fmla="*/ 2147483646 w 808"/>
              <a:gd name="T65" fmla="*/ 2147483646 h 746"/>
              <a:gd name="T66" fmla="*/ 2147483646 w 808"/>
              <a:gd name="T67" fmla="*/ 2147483646 h 746"/>
              <a:gd name="T68" fmla="*/ 2147483646 w 808"/>
              <a:gd name="T69" fmla="*/ 2147483646 h 746"/>
              <a:gd name="T70" fmla="*/ 2147483646 w 808"/>
              <a:gd name="T71" fmla="*/ 2147483646 h 746"/>
              <a:gd name="T72" fmla="*/ 2147483646 w 808"/>
              <a:gd name="T73" fmla="*/ 2147483646 h 746"/>
              <a:gd name="T74" fmla="*/ 2147483646 w 808"/>
              <a:gd name="T75" fmla="*/ 2147483646 h 746"/>
              <a:gd name="T76" fmla="*/ 2147483646 w 808"/>
              <a:gd name="T77" fmla="*/ 2147483646 h 746"/>
              <a:gd name="T78" fmla="*/ 2147483646 w 808"/>
              <a:gd name="T79" fmla="*/ 2147483646 h 746"/>
              <a:gd name="T80" fmla="*/ 2147483646 w 808"/>
              <a:gd name="T81" fmla="*/ 2147483646 h 746"/>
              <a:gd name="T82" fmla="*/ 2147483646 w 808"/>
              <a:gd name="T83" fmla="*/ 2147483646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08" h="746">
                <a:moveTo>
                  <a:pt x="300" y="422"/>
                </a:moveTo>
                <a:lnTo>
                  <a:pt x="300" y="746"/>
                </a:lnTo>
                <a:lnTo>
                  <a:pt x="0" y="746"/>
                </a:lnTo>
                <a:lnTo>
                  <a:pt x="0" y="490"/>
                </a:lnTo>
                <a:lnTo>
                  <a:pt x="0" y="440"/>
                </a:lnTo>
                <a:lnTo>
                  <a:pt x="2" y="392"/>
                </a:lnTo>
                <a:lnTo>
                  <a:pt x="6" y="350"/>
                </a:lnTo>
                <a:lnTo>
                  <a:pt x="12" y="310"/>
                </a:lnTo>
                <a:lnTo>
                  <a:pt x="20" y="274"/>
                </a:lnTo>
                <a:lnTo>
                  <a:pt x="28" y="242"/>
                </a:lnTo>
                <a:lnTo>
                  <a:pt x="38" y="212"/>
                </a:lnTo>
                <a:lnTo>
                  <a:pt x="50" y="188"/>
                </a:lnTo>
                <a:lnTo>
                  <a:pt x="66" y="158"/>
                </a:lnTo>
                <a:lnTo>
                  <a:pt x="86" y="130"/>
                </a:lnTo>
                <a:lnTo>
                  <a:pt x="110" y="104"/>
                </a:lnTo>
                <a:lnTo>
                  <a:pt x="134" y="78"/>
                </a:lnTo>
                <a:lnTo>
                  <a:pt x="160" y="56"/>
                </a:lnTo>
                <a:lnTo>
                  <a:pt x="190" y="36"/>
                </a:lnTo>
                <a:lnTo>
                  <a:pt x="222" y="16"/>
                </a:lnTo>
                <a:lnTo>
                  <a:pt x="256" y="0"/>
                </a:lnTo>
                <a:lnTo>
                  <a:pt x="324" y="108"/>
                </a:lnTo>
                <a:lnTo>
                  <a:pt x="304" y="118"/>
                </a:lnTo>
                <a:lnTo>
                  <a:pt x="284" y="128"/>
                </a:lnTo>
                <a:lnTo>
                  <a:pt x="266" y="140"/>
                </a:lnTo>
                <a:lnTo>
                  <a:pt x="250" y="154"/>
                </a:lnTo>
                <a:lnTo>
                  <a:pt x="236" y="166"/>
                </a:lnTo>
                <a:lnTo>
                  <a:pt x="222" y="182"/>
                </a:lnTo>
                <a:lnTo>
                  <a:pt x="210" y="198"/>
                </a:lnTo>
                <a:lnTo>
                  <a:pt x="198" y="216"/>
                </a:lnTo>
                <a:lnTo>
                  <a:pt x="190" y="234"/>
                </a:lnTo>
                <a:lnTo>
                  <a:pt x="180" y="254"/>
                </a:lnTo>
                <a:lnTo>
                  <a:pt x="174" y="278"/>
                </a:lnTo>
                <a:lnTo>
                  <a:pt x="168" y="302"/>
                </a:lnTo>
                <a:lnTo>
                  <a:pt x="162" y="328"/>
                </a:lnTo>
                <a:lnTo>
                  <a:pt x="158" y="358"/>
                </a:lnTo>
                <a:lnTo>
                  <a:pt x="156" y="388"/>
                </a:lnTo>
                <a:lnTo>
                  <a:pt x="154" y="422"/>
                </a:lnTo>
                <a:lnTo>
                  <a:pt x="300" y="422"/>
                </a:lnTo>
                <a:close/>
                <a:moveTo>
                  <a:pt x="782" y="422"/>
                </a:moveTo>
                <a:lnTo>
                  <a:pt x="782" y="746"/>
                </a:lnTo>
                <a:lnTo>
                  <a:pt x="482" y="746"/>
                </a:lnTo>
                <a:lnTo>
                  <a:pt x="482" y="490"/>
                </a:lnTo>
                <a:lnTo>
                  <a:pt x="482" y="440"/>
                </a:lnTo>
                <a:lnTo>
                  <a:pt x="486" y="392"/>
                </a:lnTo>
                <a:lnTo>
                  <a:pt x="488" y="350"/>
                </a:lnTo>
                <a:lnTo>
                  <a:pt x="494" y="310"/>
                </a:lnTo>
                <a:lnTo>
                  <a:pt x="502" y="274"/>
                </a:lnTo>
                <a:lnTo>
                  <a:pt x="510" y="242"/>
                </a:lnTo>
                <a:lnTo>
                  <a:pt x="520" y="212"/>
                </a:lnTo>
                <a:lnTo>
                  <a:pt x="532" y="188"/>
                </a:lnTo>
                <a:lnTo>
                  <a:pt x="550" y="158"/>
                </a:lnTo>
                <a:lnTo>
                  <a:pt x="570" y="130"/>
                </a:lnTo>
                <a:lnTo>
                  <a:pt x="592" y="104"/>
                </a:lnTo>
                <a:lnTo>
                  <a:pt x="616" y="78"/>
                </a:lnTo>
                <a:lnTo>
                  <a:pt x="644" y="56"/>
                </a:lnTo>
                <a:lnTo>
                  <a:pt x="672" y="36"/>
                </a:lnTo>
                <a:lnTo>
                  <a:pt x="704" y="16"/>
                </a:lnTo>
                <a:lnTo>
                  <a:pt x="738" y="0"/>
                </a:lnTo>
                <a:lnTo>
                  <a:pt x="808" y="108"/>
                </a:lnTo>
                <a:lnTo>
                  <a:pt x="786" y="118"/>
                </a:lnTo>
                <a:lnTo>
                  <a:pt x="768" y="128"/>
                </a:lnTo>
                <a:lnTo>
                  <a:pt x="750" y="140"/>
                </a:lnTo>
                <a:lnTo>
                  <a:pt x="732" y="154"/>
                </a:lnTo>
                <a:lnTo>
                  <a:pt x="718" y="166"/>
                </a:lnTo>
                <a:lnTo>
                  <a:pt x="704" y="182"/>
                </a:lnTo>
                <a:lnTo>
                  <a:pt x="692" y="198"/>
                </a:lnTo>
                <a:lnTo>
                  <a:pt x="682" y="216"/>
                </a:lnTo>
                <a:lnTo>
                  <a:pt x="672" y="234"/>
                </a:lnTo>
                <a:lnTo>
                  <a:pt x="664" y="254"/>
                </a:lnTo>
                <a:lnTo>
                  <a:pt x="656" y="278"/>
                </a:lnTo>
                <a:lnTo>
                  <a:pt x="650" y="302"/>
                </a:lnTo>
                <a:lnTo>
                  <a:pt x="644" y="328"/>
                </a:lnTo>
                <a:lnTo>
                  <a:pt x="640" y="358"/>
                </a:lnTo>
                <a:lnTo>
                  <a:pt x="638" y="388"/>
                </a:lnTo>
                <a:lnTo>
                  <a:pt x="636" y="422"/>
                </a:lnTo>
                <a:lnTo>
                  <a:pt x="782" y="422"/>
                </a:lnTo>
                <a:close/>
              </a:path>
            </a:pathLst>
          </a:custGeom>
          <a:solidFill>
            <a:srgbClr val="55C2E6">
              <a:alpha val="16862"/>
            </a:srgbClr>
          </a:solidFill>
          <a:ln>
            <a:noFill/>
          </a:ln>
        </p:spPr>
        <p:txBody>
          <a:bodyPr/>
          <a:lstStyle/>
          <a:p>
            <a:endParaRPr lang="en-GB"/>
          </a:p>
        </p:txBody>
      </p:sp>
      <p:sp>
        <p:nvSpPr>
          <p:cNvPr id="9" name="Freeform 257">
            <a:extLst>
              <a:ext uri="{FF2B5EF4-FFF2-40B4-BE49-F238E27FC236}">
                <a16:creationId xmlns:a16="http://schemas.microsoft.com/office/drawing/2014/main" id="{BE9646E3-8A02-40EE-9C78-AF7BEF19CDF8}"/>
              </a:ext>
            </a:extLst>
          </p:cNvPr>
          <p:cNvSpPr>
            <a:spLocks noEditPoints="1"/>
          </p:cNvSpPr>
          <p:nvPr userDrawn="1"/>
        </p:nvSpPr>
        <p:spPr bwMode="auto">
          <a:xfrm>
            <a:off x="7000875" y="4509308"/>
            <a:ext cx="1181100" cy="1090612"/>
          </a:xfrm>
          <a:custGeom>
            <a:avLst/>
            <a:gdLst>
              <a:gd name="T0" fmla="*/ 2147483646 w 808"/>
              <a:gd name="T1" fmla="*/ 0 h 746"/>
              <a:gd name="T2" fmla="*/ 2147483646 w 808"/>
              <a:gd name="T3" fmla="*/ 2147483646 h 746"/>
              <a:gd name="T4" fmla="*/ 2147483646 w 808"/>
              <a:gd name="T5" fmla="*/ 2147483646 h 746"/>
              <a:gd name="T6" fmla="*/ 2147483646 w 808"/>
              <a:gd name="T7" fmla="*/ 2147483646 h 746"/>
              <a:gd name="T8" fmla="*/ 2147483646 w 808"/>
              <a:gd name="T9" fmla="*/ 2147483646 h 746"/>
              <a:gd name="T10" fmla="*/ 2147483646 w 808"/>
              <a:gd name="T11" fmla="*/ 2147483646 h 746"/>
              <a:gd name="T12" fmla="*/ 2147483646 w 808"/>
              <a:gd name="T13" fmla="*/ 2147483646 h 746"/>
              <a:gd name="T14" fmla="*/ 2147483646 w 808"/>
              <a:gd name="T15" fmla="*/ 2147483646 h 746"/>
              <a:gd name="T16" fmla="*/ 2147483646 w 808"/>
              <a:gd name="T17" fmla="*/ 2147483646 h 746"/>
              <a:gd name="T18" fmla="*/ 2147483646 w 808"/>
              <a:gd name="T19" fmla="*/ 2147483646 h 746"/>
              <a:gd name="T20" fmla="*/ 2147483646 w 808"/>
              <a:gd name="T21" fmla="*/ 2147483646 h 746"/>
              <a:gd name="T22" fmla="*/ 0 w 808"/>
              <a:gd name="T23" fmla="*/ 2147483646 h 746"/>
              <a:gd name="T24" fmla="*/ 2147483646 w 808"/>
              <a:gd name="T25" fmla="*/ 2147483646 h 746"/>
              <a:gd name="T26" fmla="*/ 2147483646 w 808"/>
              <a:gd name="T27" fmla="*/ 2147483646 h 746"/>
              <a:gd name="T28" fmla="*/ 2147483646 w 808"/>
              <a:gd name="T29" fmla="*/ 2147483646 h 746"/>
              <a:gd name="T30" fmla="*/ 2147483646 w 808"/>
              <a:gd name="T31" fmla="*/ 2147483646 h 746"/>
              <a:gd name="T32" fmla="*/ 2147483646 w 808"/>
              <a:gd name="T33" fmla="*/ 2147483646 h 746"/>
              <a:gd name="T34" fmla="*/ 2147483646 w 808"/>
              <a:gd name="T35" fmla="*/ 2147483646 h 746"/>
              <a:gd name="T36" fmla="*/ 2147483646 w 808"/>
              <a:gd name="T37" fmla="*/ 2147483646 h 746"/>
              <a:gd name="T38" fmla="*/ 2147483646 w 808"/>
              <a:gd name="T39" fmla="*/ 2147483646 h 746"/>
              <a:gd name="T40" fmla="*/ 2147483646 w 808"/>
              <a:gd name="T41" fmla="*/ 2147483646 h 746"/>
              <a:gd name="T42" fmla="*/ 2147483646 w 808"/>
              <a:gd name="T43" fmla="*/ 0 h 746"/>
              <a:gd name="T44" fmla="*/ 2147483646 w 808"/>
              <a:gd name="T45" fmla="*/ 2147483646 h 746"/>
              <a:gd name="T46" fmla="*/ 2147483646 w 808"/>
              <a:gd name="T47" fmla="*/ 2147483646 h 746"/>
              <a:gd name="T48" fmla="*/ 2147483646 w 808"/>
              <a:gd name="T49" fmla="*/ 2147483646 h 746"/>
              <a:gd name="T50" fmla="*/ 2147483646 w 808"/>
              <a:gd name="T51" fmla="*/ 2147483646 h 746"/>
              <a:gd name="T52" fmla="*/ 2147483646 w 808"/>
              <a:gd name="T53" fmla="*/ 2147483646 h 746"/>
              <a:gd name="T54" fmla="*/ 2147483646 w 808"/>
              <a:gd name="T55" fmla="*/ 2147483646 h 746"/>
              <a:gd name="T56" fmla="*/ 2147483646 w 808"/>
              <a:gd name="T57" fmla="*/ 2147483646 h 746"/>
              <a:gd name="T58" fmla="*/ 2147483646 w 808"/>
              <a:gd name="T59" fmla="*/ 2147483646 h 746"/>
              <a:gd name="T60" fmla="*/ 2147483646 w 808"/>
              <a:gd name="T61" fmla="*/ 2147483646 h 746"/>
              <a:gd name="T62" fmla="*/ 2147483646 w 808"/>
              <a:gd name="T63" fmla="*/ 2147483646 h 746"/>
              <a:gd name="T64" fmla="*/ 2147483646 w 808"/>
              <a:gd name="T65" fmla="*/ 2147483646 h 746"/>
              <a:gd name="T66" fmla="*/ 2147483646 w 808"/>
              <a:gd name="T67" fmla="*/ 2147483646 h 746"/>
              <a:gd name="T68" fmla="*/ 2147483646 w 808"/>
              <a:gd name="T69" fmla="*/ 2147483646 h 746"/>
              <a:gd name="T70" fmla="*/ 2147483646 w 808"/>
              <a:gd name="T71" fmla="*/ 2147483646 h 746"/>
              <a:gd name="T72" fmla="*/ 2147483646 w 808"/>
              <a:gd name="T73" fmla="*/ 2147483646 h 746"/>
              <a:gd name="T74" fmla="*/ 2147483646 w 808"/>
              <a:gd name="T75" fmla="*/ 2147483646 h 746"/>
              <a:gd name="T76" fmla="*/ 2147483646 w 808"/>
              <a:gd name="T77" fmla="*/ 2147483646 h 746"/>
              <a:gd name="T78" fmla="*/ 2147483646 w 808"/>
              <a:gd name="T79" fmla="*/ 2147483646 h 746"/>
              <a:gd name="T80" fmla="*/ 2147483646 w 808"/>
              <a:gd name="T81" fmla="*/ 2147483646 h 746"/>
              <a:gd name="T82" fmla="*/ 2147483646 w 808"/>
              <a:gd name="T83" fmla="*/ 2147483646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08" h="746">
                <a:moveTo>
                  <a:pt x="24" y="324"/>
                </a:moveTo>
                <a:lnTo>
                  <a:pt x="24" y="0"/>
                </a:lnTo>
                <a:lnTo>
                  <a:pt x="326" y="0"/>
                </a:lnTo>
                <a:lnTo>
                  <a:pt x="326" y="256"/>
                </a:lnTo>
                <a:lnTo>
                  <a:pt x="324" y="306"/>
                </a:lnTo>
                <a:lnTo>
                  <a:pt x="322" y="352"/>
                </a:lnTo>
                <a:lnTo>
                  <a:pt x="318" y="396"/>
                </a:lnTo>
                <a:lnTo>
                  <a:pt x="312" y="436"/>
                </a:lnTo>
                <a:lnTo>
                  <a:pt x="306" y="470"/>
                </a:lnTo>
                <a:lnTo>
                  <a:pt x="298" y="502"/>
                </a:lnTo>
                <a:lnTo>
                  <a:pt x="288" y="532"/>
                </a:lnTo>
                <a:lnTo>
                  <a:pt x="276" y="556"/>
                </a:lnTo>
                <a:lnTo>
                  <a:pt x="258" y="586"/>
                </a:lnTo>
                <a:lnTo>
                  <a:pt x="238" y="616"/>
                </a:lnTo>
                <a:lnTo>
                  <a:pt x="216" y="642"/>
                </a:lnTo>
                <a:lnTo>
                  <a:pt x="192" y="666"/>
                </a:lnTo>
                <a:lnTo>
                  <a:pt x="164" y="690"/>
                </a:lnTo>
                <a:lnTo>
                  <a:pt x="134" y="710"/>
                </a:lnTo>
                <a:lnTo>
                  <a:pt x="102" y="728"/>
                </a:lnTo>
                <a:lnTo>
                  <a:pt x="68" y="746"/>
                </a:lnTo>
                <a:lnTo>
                  <a:pt x="0" y="636"/>
                </a:lnTo>
                <a:lnTo>
                  <a:pt x="20" y="626"/>
                </a:lnTo>
                <a:lnTo>
                  <a:pt x="40" y="616"/>
                </a:lnTo>
                <a:lnTo>
                  <a:pt x="56" y="604"/>
                </a:lnTo>
                <a:lnTo>
                  <a:pt x="74" y="592"/>
                </a:lnTo>
                <a:lnTo>
                  <a:pt x="88" y="578"/>
                </a:lnTo>
                <a:lnTo>
                  <a:pt x="102" y="562"/>
                </a:lnTo>
                <a:lnTo>
                  <a:pt x="114" y="546"/>
                </a:lnTo>
                <a:lnTo>
                  <a:pt x="126" y="528"/>
                </a:lnTo>
                <a:lnTo>
                  <a:pt x="134" y="508"/>
                </a:lnTo>
                <a:lnTo>
                  <a:pt x="144" y="486"/>
                </a:lnTo>
                <a:lnTo>
                  <a:pt x="150" y="464"/>
                </a:lnTo>
                <a:lnTo>
                  <a:pt x="158" y="440"/>
                </a:lnTo>
                <a:lnTo>
                  <a:pt x="162" y="414"/>
                </a:lnTo>
                <a:lnTo>
                  <a:pt x="166" y="386"/>
                </a:lnTo>
                <a:lnTo>
                  <a:pt x="170" y="356"/>
                </a:lnTo>
                <a:lnTo>
                  <a:pt x="172" y="324"/>
                </a:lnTo>
                <a:lnTo>
                  <a:pt x="24" y="324"/>
                </a:lnTo>
                <a:close/>
                <a:moveTo>
                  <a:pt x="508" y="324"/>
                </a:moveTo>
                <a:lnTo>
                  <a:pt x="508" y="0"/>
                </a:lnTo>
                <a:lnTo>
                  <a:pt x="808" y="0"/>
                </a:lnTo>
                <a:lnTo>
                  <a:pt x="808" y="256"/>
                </a:lnTo>
                <a:lnTo>
                  <a:pt x="806" y="306"/>
                </a:lnTo>
                <a:lnTo>
                  <a:pt x="804" y="352"/>
                </a:lnTo>
                <a:lnTo>
                  <a:pt x="800" y="396"/>
                </a:lnTo>
                <a:lnTo>
                  <a:pt x="796" y="436"/>
                </a:lnTo>
                <a:lnTo>
                  <a:pt x="788" y="470"/>
                </a:lnTo>
                <a:lnTo>
                  <a:pt x="780" y="502"/>
                </a:lnTo>
                <a:lnTo>
                  <a:pt x="770" y="532"/>
                </a:lnTo>
                <a:lnTo>
                  <a:pt x="760" y="556"/>
                </a:lnTo>
                <a:lnTo>
                  <a:pt x="742" y="586"/>
                </a:lnTo>
                <a:lnTo>
                  <a:pt x="720" y="616"/>
                </a:lnTo>
                <a:lnTo>
                  <a:pt x="698" y="642"/>
                </a:lnTo>
                <a:lnTo>
                  <a:pt x="674" y="666"/>
                </a:lnTo>
                <a:lnTo>
                  <a:pt x="646" y="690"/>
                </a:lnTo>
                <a:lnTo>
                  <a:pt x="616" y="710"/>
                </a:lnTo>
                <a:lnTo>
                  <a:pt x="584" y="728"/>
                </a:lnTo>
                <a:lnTo>
                  <a:pt x="550" y="746"/>
                </a:lnTo>
                <a:lnTo>
                  <a:pt x="482" y="636"/>
                </a:lnTo>
                <a:lnTo>
                  <a:pt x="502" y="626"/>
                </a:lnTo>
                <a:lnTo>
                  <a:pt x="522" y="616"/>
                </a:lnTo>
                <a:lnTo>
                  <a:pt x="540" y="604"/>
                </a:lnTo>
                <a:lnTo>
                  <a:pt x="556" y="592"/>
                </a:lnTo>
                <a:lnTo>
                  <a:pt x="570" y="578"/>
                </a:lnTo>
                <a:lnTo>
                  <a:pt x="584" y="562"/>
                </a:lnTo>
                <a:lnTo>
                  <a:pt x="596" y="546"/>
                </a:lnTo>
                <a:lnTo>
                  <a:pt x="608" y="528"/>
                </a:lnTo>
                <a:lnTo>
                  <a:pt x="618" y="508"/>
                </a:lnTo>
                <a:lnTo>
                  <a:pt x="626" y="486"/>
                </a:lnTo>
                <a:lnTo>
                  <a:pt x="634" y="464"/>
                </a:lnTo>
                <a:lnTo>
                  <a:pt x="640" y="440"/>
                </a:lnTo>
                <a:lnTo>
                  <a:pt x="644" y="414"/>
                </a:lnTo>
                <a:lnTo>
                  <a:pt x="648" y="386"/>
                </a:lnTo>
                <a:lnTo>
                  <a:pt x="652" y="356"/>
                </a:lnTo>
                <a:lnTo>
                  <a:pt x="654" y="324"/>
                </a:lnTo>
                <a:lnTo>
                  <a:pt x="508" y="324"/>
                </a:lnTo>
                <a:close/>
              </a:path>
            </a:pathLst>
          </a:custGeom>
          <a:solidFill>
            <a:srgbClr val="55C2E6">
              <a:alpha val="16862"/>
            </a:srgbClr>
          </a:solidFill>
          <a:ln>
            <a:noFill/>
          </a:ln>
        </p:spPr>
        <p:txBody>
          <a:bodyPr/>
          <a:lstStyle/>
          <a:p>
            <a:endParaRPr lang="en-GB"/>
          </a:p>
        </p:txBody>
      </p:sp>
      <p:sp>
        <p:nvSpPr>
          <p:cNvPr id="10" name="Text Placeholder 6">
            <a:extLst>
              <a:ext uri="{FF2B5EF4-FFF2-40B4-BE49-F238E27FC236}">
                <a16:creationId xmlns:a16="http://schemas.microsoft.com/office/drawing/2014/main" id="{808EBECF-2DC9-4F0B-8763-8F411FC144E1}"/>
              </a:ext>
            </a:extLst>
          </p:cNvPr>
          <p:cNvSpPr>
            <a:spLocks noGrp="1"/>
          </p:cNvSpPr>
          <p:nvPr>
            <p:ph type="body" sz="quarter" idx="11"/>
          </p:nvPr>
        </p:nvSpPr>
        <p:spPr>
          <a:xfrm>
            <a:off x="924613" y="4379913"/>
            <a:ext cx="5993769" cy="847695"/>
          </a:xfrm>
        </p:spPr>
        <p:txBody>
          <a:bodyPr/>
          <a:lstStyle>
            <a:lvl1pPr marL="0" indent="0">
              <a:buNone/>
              <a:defRPr>
                <a:solidFill>
                  <a:srgbClr val="55C2E6"/>
                </a:solidFill>
              </a:defRPr>
            </a:lvl1pPr>
            <a:lvl3pPr>
              <a:defRPr sz="2000">
                <a:solidFill>
                  <a:srgbClr val="55C2E6"/>
                </a:solidFill>
              </a:defRPr>
            </a:lvl3pPr>
          </a:lstStyle>
          <a:p>
            <a:pPr lvl="0"/>
            <a:r>
              <a:rPr lang="en-US" dirty="0"/>
              <a:t>Click to edit Master text styles</a:t>
            </a:r>
          </a:p>
        </p:txBody>
      </p:sp>
    </p:spTree>
    <p:extLst>
      <p:ext uri="{BB962C8B-B14F-4D97-AF65-F5344CB8AC3E}">
        <p14:creationId xmlns:p14="http://schemas.microsoft.com/office/powerpoint/2010/main" val="98828260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95E08-4E9B-4FE1-9E8E-A854B7FFC010}"/>
              </a:ext>
            </a:extLst>
          </p:cNvPr>
          <p:cNvSpPr txBox="1"/>
          <p:nvPr userDrawn="1"/>
        </p:nvSpPr>
        <p:spPr>
          <a:xfrm>
            <a:off x="2673527" y="2174520"/>
            <a:ext cx="6901961" cy="4339087"/>
          </a:xfrm>
          <a:prstGeom prst="rect">
            <a:avLst/>
          </a:prstGeom>
          <a:noFill/>
        </p:spPr>
        <p:txBody>
          <a:bodyPr wrap="square" rtlCol="0" anchor="ctr">
            <a:noAutofit/>
          </a:bodyPr>
          <a:lstStyle/>
          <a:p>
            <a:pPr algn="l"/>
            <a:r>
              <a:rPr lang="en-GB" sz="6000" b="1" dirty="0">
                <a:solidFill>
                  <a:srgbClr val="41B6E6"/>
                </a:solidFill>
              </a:rPr>
              <a:t>Any questions?</a:t>
            </a:r>
          </a:p>
        </p:txBody>
      </p:sp>
      <p:sp>
        <p:nvSpPr>
          <p:cNvPr id="3" name="Rectangle 2">
            <a:extLst>
              <a:ext uri="{FF2B5EF4-FFF2-40B4-BE49-F238E27FC236}">
                <a16:creationId xmlns:a16="http://schemas.microsoft.com/office/drawing/2014/main" id="{05031093-4EF4-4C99-9BF6-855A7F1DAF4B}"/>
              </a:ext>
            </a:extLst>
          </p:cNvPr>
          <p:cNvSpPr/>
          <p:nvPr userDrawn="1"/>
        </p:nvSpPr>
        <p:spPr>
          <a:xfrm>
            <a:off x="142377" y="-1000001"/>
            <a:ext cx="4904408" cy="7017306"/>
          </a:xfrm>
          <a:prstGeom prst="rect">
            <a:avLst/>
          </a:prstGeom>
        </p:spPr>
        <p:txBody>
          <a:bodyPr wrap="square">
            <a:spAutoFit/>
          </a:bodyPr>
          <a:lstStyle/>
          <a:p>
            <a:r>
              <a:rPr lang="en-GB" sz="45000" b="1" dirty="0">
                <a:ln>
                  <a:solidFill>
                    <a:srgbClr val="41B6E6"/>
                  </a:solidFill>
                </a:ln>
                <a:solidFill>
                  <a:schemeClr val="bg1"/>
                </a:solidFill>
              </a:rPr>
              <a:t>?</a:t>
            </a:r>
            <a:endParaRPr lang="en-GB" sz="45000" dirty="0">
              <a:ln>
                <a:solidFill>
                  <a:srgbClr val="41B6E6"/>
                </a:solidFill>
              </a:ln>
              <a:solidFill>
                <a:schemeClr val="bg1"/>
              </a:solidFill>
            </a:endParaRPr>
          </a:p>
        </p:txBody>
      </p:sp>
    </p:spTree>
    <p:extLst>
      <p:ext uri="{BB962C8B-B14F-4D97-AF65-F5344CB8AC3E}">
        <p14:creationId xmlns:p14="http://schemas.microsoft.com/office/powerpoint/2010/main" val="229596900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60153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1423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B6F3835D-562A-41A4-ACA8-1AF28EEBBA48}"/>
              </a:ext>
            </a:extLst>
          </p:cNvPr>
          <p:cNvSpPr>
            <a:spLocks noGrp="1"/>
          </p:cNvSpPr>
          <p:nvPr>
            <p:ph type="body" idx="1"/>
          </p:nvPr>
        </p:nvSpPr>
        <p:spPr bwMode="auto">
          <a:xfrm>
            <a:off x="86265" y="1457864"/>
            <a:ext cx="8829136" cy="465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Rectangle 8">
            <a:extLst>
              <a:ext uri="{FF2B5EF4-FFF2-40B4-BE49-F238E27FC236}">
                <a16:creationId xmlns:a16="http://schemas.microsoft.com/office/drawing/2014/main" id="{603015DD-E347-40B9-9FEF-2008B01BA171}"/>
              </a:ext>
            </a:extLst>
          </p:cNvPr>
          <p:cNvSpPr/>
          <p:nvPr/>
        </p:nvSpPr>
        <p:spPr>
          <a:xfrm flipV="1">
            <a:off x="0" y="0"/>
            <a:ext cx="9144000" cy="993775"/>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MS PGothic" charset="0"/>
            </a:endParaRPr>
          </a:p>
        </p:txBody>
      </p:sp>
      <p:sp>
        <p:nvSpPr>
          <p:cNvPr id="1029" name="Title Placeholder 19">
            <a:extLst>
              <a:ext uri="{FF2B5EF4-FFF2-40B4-BE49-F238E27FC236}">
                <a16:creationId xmlns:a16="http://schemas.microsoft.com/office/drawing/2014/main" id="{474F0CE8-5D4C-4488-BE45-2E2043BBA74C}"/>
              </a:ext>
            </a:extLst>
          </p:cNvPr>
          <p:cNvSpPr>
            <a:spLocks noGrp="1"/>
          </p:cNvSpPr>
          <p:nvPr>
            <p:ph type="title"/>
          </p:nvPr>
        </p:nvSpPr>
        <p:spPr bwMode="auto">
          <a:xfrm>
            <a:off x="171449" y="106363"/>
            <a:ext cx="8869033"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pic>
        <p:nvPicPr>
          <p:cNvPr id="6" name="Picture 3"/>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39025" y="6413500"/>
            <a:ext cx="14859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45" r:id="rId1"/>
    <p:sldLayoutId id="2147485547" r:id="rId2"/>
    <p:sldLayoutId id="2147485557" r:id="rId3"/>
    <p:sldLayoutId id="2147485558" r:id="rId4"/>
    <p:sldLayoutId id="2147485559" r:id="rId5"/>
    <p:sldLayoutId id="2147485561" r:id="rId6"/>
    <p:sldLayoutId id="2147485568" r:id="rId7"/>
    <p:sldLayoutId id="2147485549" r:id="rId8"/>
    <p:sldLayoutId id="2147485550" r:id="rId9"/>
    <p:sldLayoutId id="2147485560" r:id="rId10"/>
    <p:sldLayoutId id="2147485552" r:id="rId11"/>
  </p:sldLayoutIdLst>
  <p:transition spd="med">
    <p:fade/>
  </p:transition>
  <p:hf sldNum="0" hdr="0" ftr="0" dt="0"/>
  <p:txStyles>
    <p:titleStyle>
      <a:lvl1pPr algn="l" rtl="0" eaLnBrk="1" fontAlgn="base" hangingPunct="1">
        <a:spcBef>
          <a:spcPct val="0"/>
        </a:spcBef>
        <a:spcAft>
          <a:spcPct val="0"/>
        </a:spcAft>
        <a:defRPr sz="3200" b="1">
          <a:solidFill>
            <a:schemeClr val="bg1"/>
          </a:solidFill>
          <a:latin typeface="+mj-lt"/>
          <a:ea typeface="ＭＳ Ｐゴシック" charset="0"/>
          <a:cs typeface="ＭＳ Ｐゴシック" panose="020B0600070205080204" pitchFamily="34" charset="-128"/>
        </a:defRPr>
      </a:lvl1pPr>
      <a:lvl2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2pPr>
      <a:lvl3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3pPr>
      <a:lvl4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4pPr>
      <a:lvl5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5pPr>
      <a:lvl6pPr marL="457200" algn="l" rtl="0" eaLnBrk="1" fontAlgn="base" hangingPunct="1">
        <a:spcBef>
          <a:spcPct val="0"/>
        </a:spcBef>
        <a:spcAft>
          <a:spcPct val="0"/>
        </a:spcAft>
        <a:defRPr sz="3200" b="1">
          <a:solidFill>
            <a:srgbClr val="404040"/>
          </a:solidFill>
          <a:latin typeface="Arial" charset="0"/>
          <a:ea typeface="MS PGothic" pitchFamily="34" charset="-128"/>
        </a:defRPr>
      </a:lvl6pPr>
      <a:lvl7pPr marL="914400" algn="l" rtl="0" eaLnBrk="1" fontAlgn="base" hangingPunct="1">
        <a:spcBef>
          <a:spcPct val="0"/>
        </a:spcBef>
        <a:spcAft>
          <a:spcPct val="0"/>
        </a:spcAft>
        <a:defRPr sz="3200" b="1">
          <a:solidFill>
            <a:srgbClr val="404040"/>
          </a:solidFill>
          <a:latin typeface="Arial" charset="0"/>
          <a:ea typeface="MS PGothic" pitchFamily="34" charset="-128"/>
        </a:defRPr>
      </a:lvl7pPr>
      <a:lvl8pPr marL="1371600" algn="l" rtl="0" eaLnBrk="1" fontAlgn="base" hangingPunct="1">
        <a:spcBef>
          <a:spcPct val="0"/>
        </a:spcBef>
        <a:spcAft>
          <a:spcPct val="0"/>
        </a:spcAft>
        <a:defRPr sz="3200" b="1">
          <a:solidFill>
            <a:srgbClr val="404040"/>
          </a:solidFill>
          <a:latin typeface="Arial" charset="0"/>
          <a:ea typeface="MS PGothic" pitchFamily="34" charset="-128"/>
        </a:defRPr>
      </a:lvl8pPr>
      <a:lvl9pPr marL="1828800" algn="l" rtl="0" eaLnBrk="1" fontAlgn="base" hangingPunct="1">
        <a:spcBef>
          <a:spcPct val="0"/>
        </a:spcBef>
        <a:spcAft>
          <a:spcPct val="0"/>
        </a:spcAft>
        <a:defRPr sz="3200" b="1">
          <a:solidFill>
            <a:srgbClr val="404040"/>
          </a:solidFill>
          <a:latin typeface="Arial" charset="0"/>
          <a:ea typeface="MS PGothic" pitchFamily="34" charset="-128"/>
        </a:defRPr>
      </a:lvl9pPr>
    </p:titleStyle>
    <p:bodyStyle>
      <a:lvl1pPr marL="361950" indent="-361950" algn="l" rtl="0" eaLnBrk="1" fontAlgn="base" hangingPunct="1">
        <a:spcBef>
          <a:spcPts val="900"/>
        </a:spcBef>
        <a:spcAft>
          <a:spcPts val="0"/>
        </a:spcAft>
        <a:buClr>
          <a:srgbClr val="55C2E6"/>
        </a:buClr>
        <a:buFont typeface="Webdings" panose="05030102010509060703" pitchFamily="18" charset="2"/>
        <a:buChar char="4"/>
        <a:defRPr lang="en-US" sz="2400" dirty="0" smtClean="0">
          <a:solidFill>
            <a:srgbClr val="404040"/>
          </a:solidFill>
          <a:latin typeface="+mn-lt"/>
          <a:ea typeface="ＭＳ Ｐゴシック" panose="020B0600070205080204" pitchFamily="34" charset="-128"/>
          <a:cs typeface="ＭＳ Ｐゴシック" panose="020B0600070205080204" pitchFamily="34" charset="-128"/>
        </a:defRPr>
      </a:lvl1pPr>
      <a:lvl2pPr marL="638175" indent="-361950" algn="l" rtl="0" eaLnBrk="1" fontAlgn="base" hangingPunct="1">
        <a:spcBef>
          <a:spcPct val="30000"/>
        </a:spcBef>
        <a:spcAft>
          <a:spcPct val="0"/>
        </a:spcAft>
        <a:buClr>
          <a:srgbClr val="55C2E6"/>
        </a:buClr>
        <a:buFont typeface="Webdings" panose="05030102010509060703" pitchFamily="18" charset="2"/>
        <a:buChar char=""/>
        <a:defRPr sz="2000">
          <a:solidFill>
            <a:srgbClr val="404040"/>
          </a:solidFill>
          <a:latin typeface="+mn-lt"/>
          <a:ea typeface="ＭＳ Ｐゴシック" panose="020B0600070205080204" pitchFamily="34" charset="-128"/>
          <a:cs typeface="ＭＳ Ｐゴシック" panose="020B0600070205080204" pitchFamily="34" charset="-128"/>
        </a:defRPr>
      </a:lvl2pPr>
      <a:lvl3pPr marL="103188" indent="0" algn="l" rtl="0" eaLnBrk="1" fontAlgn="base" hangingPunct="1">
        <a:spcBef>
          <a:spcPct val="30000"/>
        </a:spcBef>
        <a:spcAft>
          <a:spcPts val="900"/>
        </a:spcAft>
        <a:buClr>
          <a:srgbClr val="55C2E6"/>
        </a:buClr>
        <a:buFont typeface="Webdings" panose="05030102010509060703" pitchFamily="18" charset="2"/>
        <a:buNone/>
        <a:tabLst/>
        <a:defRPr sz="2400">
          <a:solidFill>
            <a:srgbClr val="404040"/>
          </a:solidFill>
          <a:latin typeface="+mn-lt"/>
          <a:ea typeface="ＭＳ Ｐゴシック" panose="020B0600070205080204" pitchFamily="34" charset="-128"/>
          <a:cs typeface="ＭＳ Ｐゴシック" panose="020B0600070205080204" pitchFamily="34" charset="-128"/>
        </a:defRPr>
      </a:lvl3pPr>
      <a:lvl4pPr marL="103188" indent="0" algn="l" rtl="0" eaLnBrk="1" fontAlgn="base" hangingPunct="1">
        <a:spcBef>
          <a:spcPct val="30000"/>
        </a:spcBef>
        <a:spcAft>
          <a:spcPct val="0"/>
        </a:spcAft>
        <a:buClr>
          <a:srgbClr val="55C2E6"/>
        </a:buClr>
        <a:buFont typeface="Webdings" panose="05030102010509060703" pitchFamily="18" charset="2"/>
        <a:buNone/>
        <a:defRPr sz="2000">
          <a:solidFill>
            <a:schemeClr val="tx1"/>
          </a:solidFill>
          <a:latin typeface="+mn-lt"/>
          <a:ea typeface="ＭＳ Ｐゴシック" panose="020B0600070205080204" pitchFamily="34" charset="-128"/>
          <a:cs typeface="ＭＳ Ｐゴシック" panose="020B0600070205080204" pitchFamily="34" charset="-128"/>
        </a:defRPr>
      </a:lvl4pPr>
      <a:lvl5pPr marL="862013" indent="-228600" algn="l" defTabSz="931863" rtl="0" eaLnBrk="1" fontAlgn="base" hangingPunct="1">
        <a:spcBef>
          <a:spcPct val="30000"/>
        </a:spcBef>
        <a:spcAft>
          <a:spcPct val="0"/>
        </a:spcAft>
        <a:buClr>
          <a:srgbClr val="55C2E6"/>
        </a:buClr>
        <a:buFont typeface="Webdings" panose="05030102010509060703" pitchFamily="18" charset="2"/>
        <a:buChar char=""/>
        <a:tabLst/>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759D21-52DA-475E-B22D-D0860CE1C8B8}"/>
              </a:ext>
            </a:extLst>
          </p:cNvPr>
          <p:cNvSpPr/>
          <p:nvPr/>
        </p:nvSpPr>
        <p:spPr>
          <a:xfrm>
            <a:off x="0" y="1121433"/>
            <a:ext cx="9144000" cy="5745191"/>
          </a:xfrm>
          <a:prstGeom prst="rect">
            <a:avLst/>
          </a:prstGeom>
          <a:solidFill>
            <a:srgbClr val="41B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2"/>
          <p:cNvPicPr>
            <a:picLocks noChangeAspect="1"/>
          </p:cNvPicPr>
          <p:nvPr/>
        </p:nvPicPr>
        <p:blipFill>
          <a:blip r:embed="rId5" cstate="print">
            <a:extLst>
              <a:ext uri="{28A0092B-C50C-407E-A947-70E740481C1C}">
                <a14:useLocalDpi xmlns:a14="http://schemas.microsoft.com/office/drawing/2010/main" val="0"/>
              </a:ext>
            </a:extLst>
          </a:blip>
          <a:srcRect r="27287"/>
          <a:stretch>
            <a:fillRect/>
          </a:stretch>
        </p:blipFill>
        <p:spPr bwMode="auto">
          <a:xfrm>
            <a:off x="-7710" y="5972175"/>
            <a:ext cx="9151938"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238" y="349250"/>
            <a:ext cx="27066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55" r:id="rId1"/>
    <p:sldLayoutId id="2147485556" r:id="rId2"/>
    <p:sldLayoutId id="2147485569"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1B6E6"/>
        </a:solidFill>
        <a:effectLst/>
      </p:bgPr>
    </p:bg>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3" cstate="print">
            <a:extLst>
              <a:ext uri="{28A0092B-C50C-407E-A947-70E740481C1C}">
                <a14:useLocalDpi xmlns:a14="http://schemas.microsoft.com/office/drawing/2010/main" val="0"/>
              </a:ext>
            </a:extLst>
          </a:blip>
          <a:srcRect r="27287"/>
          <a:stretch>
            <a:fillRect/>
          </a:stretch>
        </p:blipFill>
        <p:spPr bwMode="auto">
          <a:xfrm>
            <a:off x="-7710" y="5972175"/>
            <a:ext cx="9151938"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714435"/>
      </p:ext>
    </p:extLst>
  </p:cSld>
  <p:clrMap bg1="lt1" tx1="dk1" bg2="lt2" tx2="dk2" accent1="accent1" accent2="accent2" accent3="accent3" accent4="accent4" accent5="accent5" accent6="accent6" hlink="hlink" folHlink="folHlink"/>
  <p:sldLayoutIdLst>
    <p:sldLayoutId id="2147485563" r:id="rId1"/>
  </p:sldLayoutIdLst>
  <p:txStyles>
    <p:titleStyle>
      <a:lvl1pPr algn="l" defTabSz="914400" rtl="0" eaLnBrk="1" latinLnBrk="0" hangingPunct="1">
        <a:lnSpc>
          <a:spcPct val="90000"/>
        </a:lnSpc>
        <a:spcBef>
          <a:spcPct val="0"/>
        </a:spcBef>
        <a:buNone/>
        <a:defRPr sz="45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6B20DFD6-F0B9-4D38-B233-D50BDCDC48B2}"/>
              </a:ext>
            </a:extLst>
          </p:cNvPr>
          <p:cNvSpPr>
            <a:spLocks noGrp="1"/>
          </p:cNvSpPr>
          <p:nvPr>
            <p:ph type="ctrTitle"/>
          </p:nvPr>
        </p:nvSpPr>
        <p:spPr>
          <a:xfrm>
            <a:off x="1004887" y="1465414"/>
            <a:ext cx="6973200" cy="1346400"/>
          </a:xfrm>
        </p:spPr>
        <p:txBody>
          <a:bodyPr/>
          <a:lstStyle/>
          <a:p>
            <a:r>
              <a:rPr lang="en-GB" altLang="en-US" dirty="0"/>
              <a:t>Cambridge IGCSE</a:t>
            </a:r>
            <a:r>
              <a:rPr lang="en-GB" altLang="en-US" baseline="30000" dirty="0"/>
              <a:t>®</a:t>
            </a:r>
            <a:endParaRPr lang="en-GB" baseline="30000" dirty="0"/>
          </a:p>
        </p:txBody>
      </p:sp>
      <p:sp>
        <p:nvSpPr>
          <p:cNvPr id="15" name="Subtitle 14">
            <a:extLst>
              <a:ext uri="{FF2B5EF4-FFF2-40B4-BE49-F238E27FC236}">
                <a16:creationId xmlns:a16="http://schemas.microsoft.com/office/drawing/2014/main" id="{7A496A76-2902-4F43-939B-66904F015F77}"/>
              </a:ext>
            </a:extLst>
          </p:cNvPr>
          <p:cNvSpPr>
            <a:spLocks noGrp="1"/>
          </p:cNvSpPr>
          <p:nvPr>
            <p:ph type="subTitle" idx="1"/>
          </p:nvPr>
        </p:nvSpPr>
        <p:spPr>
          <a:xfrm>
            <a:off x="1004887" y="2763637"/>
            <a:ext cx="5619750" cy="1017094"/>
          </a:xfrm>
        </p:spPr>
        <p:txBody>
          <a:bodyPr/>
          <a:lstStyle/>
          <a:p>
            <a:r>
              <a:rPr lang="en-GB" altLang="en-US" dirty="0"/>
              <a:t>The world’s most popular international qualification for 14 to 16 year olds</a:t>
            </a:r>
          </a:p>
        </p:txBody>
      </p:sp>
      <p:sp>
        <p:nvSpPr>
          <p:cNvPr id="21" name="Rectangle 11">
            <a:extLst>
              <a:ext uri="{FF2B5EF4-FFF2-40B4-BE49-F238E27FC236}">
                <a16:creationId xmlns:a16="http://schemas.microsoft.com/office/drawing/2014/main" id="{0885AF6B-32C2-4660-8BF4-7BF4190D0770}"/>
              </a:ext>
            </a:extLst>
          </p:cNvPr>
          <p:cNvSpPr>
            <a:spLocks/>
          </p:cNvSpPr>
          <p:nvPr/>
        </p:nvSpPr>
        <p:spPr bwMode="auto">
          <a:xfrm>
            <a:off x="1004887" y="4624388"/>
            <a:ext cx="6770801"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120000"/>
              </a:lnSpc>
              <a:spcAft>
                <a:spcPts val="400"/>
              </a:spcAft>
              <a:buClr>
                <a:schemeClr val="accent1"/>
              </a:buClr>
              <a:buFont typeface="Webdings" panose="05030102010509060703" pitchFamily="18" charset="2"/>
              <a:buNone/>
            </a:pPr>
            <a:r>
              <a:rPr lang="en-GB" altLang="en-US" sz="1400" dirty="0">
                <a:solidFill>
                  <a:schemeClr val="bg1"/>
                </a:solidFill>
                <a:cs typeface="Arial" panose="020B0604020202020204" pitchFamily="34" charset="0"/>
              </a:rPr>
              <a:t>Keith Lucey	</a:t>
            </a:r>
            <a:br>
              <a:rPr lang="en-GB" altLang="en-US" sz="1400" dirty="0">
                <a:solidFill>
                  <a:schemeClr val="bg1"/>
                </a:solidFill>
                <a:cs typeface="Arial" panose="020B0604020202020204" pitchFamily="34" charset="0"/>
              </a:rPr>
            </a:br>
            <a:r>
              <a:rPr lang="en-GB" altLang="en-US" sz="1400" dirty="0">
                <a:solidFill>
                  <a:schemeClr val="bg1"/>
                </a:solidFill>
                <a:cs typeface="Arial" panose="020B0604020202020204" pitchFamily="34" charset="0"/>
              </a:rPr>
              <a:t>Senior School Development Manager             			     Oct 2018</a:t>
            </a:r>
          </a:p>
        </p:txBody>
      </p:sp>
    </p:spTree>
    <p:extLst>
      <p:ext uri="{BB962C8B-B14F-4D97-AF65-F5344CB8AC3E}">
        <p14:creationId xmlns:p14="http://schemas.microsoft.com/office/powerpoint/2010/main" val="414735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How about some US context</a:t>
            </a:r>
            <a:br>
              <a:rPr lang="en-US" dirty="0"/>
            </a:br>
            <a:endParaRPr lang="en-GB" dirty="0"/>
          </a:p>
        </p:txBody>
      </p:sp>
    </p:spTree>
    <p:extLst>
      <p:ext uri="{BB962C8B-B14F-4D97-AF65-F5344CB8AC3E}">
        <p14:creationId xmlns:p14="http://schemas.microsoft.com/office/powerpoint/2010/main" val="1493586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Cambridge Qualifications in the US</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972" y="1457325"/>
            <a:ext cx="8027181" cy="4656138"/>
          </a:xfrm>
        </p:spPr>
      </p:pic>
    </p:spTree>
    <p:extLst>
      <p:ext uri="{BB962C8B-B14F-4D97-AF65-F5344CB8AC3E}">
        <p14:creationId xmlns:p14="http://schemas.microsoft.com/office/powerpoint/2010/main" val="306231114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IGCSE &amp; A/AS in the United States</a:t>
            </a:r>
            <a:endParaRPr lang="en-GB" dirty="0"/>
          </a:p>
        </p:txBody>
      </p:sp>
      <p:sp>
        <p:nvSpPr>
          <p:cNvPr id="3" name="Content Placeholder 2"/>
          <p:cNvSpPr>
            <a:spLocks noGrp="1"/>
          </p:cNvSpPr>
          <p:nvPr>
            <p:ph idx="1"/>
          </p:nvPr>
        </p:nvSpPr>
        <p:spPr/>
        <p:txBody>
          <a:bodyPr/>
          <a:lstStyle/>
          <a:p>
            <a:r>
              <a:rPr lang="en-US" dirty="0"/>
              <a:t>Yes. Public and Private schools in the US offer IGCSE and A/AS courses</a:t>
            </a:r>
          </a:p>
          <a:p>
            <a:r>
              <a:rPr lang="en-US" dirty="0"/>
              <a:t>IGCSE typically given in 9</a:t>
            </a:r>
            <a:r>
              <a:rPr lang="en-US" baseline="30000" dirty="0"/>
              <a:t>th</a:t>
            </a:r>
            <a:r>
              <a:rPr lang="en-US" dirty="0"/>
              <a:t> and 10</a:t>
            </a:r>
            <a:r>
              <a:rPr lang="en-US" baseline="30000" dirty="0"/>
              <a:t>th</a:t>
            </a:r>
            <a:r>
              <a:rPr lang="en-US" dirty="0"/>
              <a:t> grade</a:t>
            </a:r>
          </a:p>
          <a:p>
            <a:pPr lvl="1"/>
            <a:r>
              <a:rPr lang="en-US" dirty="0"/>
              <a:t>Many Schools will teach the course but not sit for the exam</a:t>
            </a:r>
          </a:p>
          <a:p>
            <a:r>
              <a:rPr lang="en-US" dirty="0"/>
              <a:t>A/AS Courses</a:t>
            </a:r>
          </a:p>
          <a:p>
            <a:pPr lvl="1"/>
            <a:r>
              <a:rPr lang="en-US" dirty="0"/>
              <a:t>Students will sit for the exam</a:t>
            </a:r>
          </a:p>
          <a:p>
            <a:pPr lvl="1"/>
            <a:r>
              <a:rPr lang="en-US" dirty="0"/>
              <a:t>Receive college credit for a passed exam </a:t>
            </a:r>
          </a:p>
          <a:p>
            <a:pPr marL="276225" lvl="1" indent="0">
              <a:buNone/>
            </a:pPr>
            <a:endParaRPr lang="en-US" dirty="0"/>
          </a:p>
          <a:p>
            <a:pPr lvl="1"/>
            <a:endParaRPr lang="en-US" dirty="0"/>
          </a:p>
          <a:p>
            <a:pPr lvl="1"/>
            <a:endParaRPr lang="en-US" dirty="0"/>
          </a:p>
          <a:p>
            <a:pPr lvl="2"/>
            <a:endParaRPr lang="en-US" dirty="0"/>
          </a:p>
          <a:p>
            <a:pPr lvl="2"/>
            <a:endParaRPr lang="en-GB" dirty="0"/>
          </a:p>
        </p:txBody>
      </p:sp>
    </p:spTree>
    <p:extLst>
      <p:ext uri="{BB962C8B-B14F-4D97-AF65-F5344CB8AC3E}">
        <p14:creationId xmlns:p14="http://schemas.microsoft.com/office/powerpoint/2010/main" val="4250428983"/>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kern="1200" dirty="0">
                <a:solidFill>
                  <a:srgbClr val="FFFFFF"/>
                </a:solidFill>
                <a:ea typeface="MS PGothic"/>
              </a:rPr>
              <a:t>Cambridge IGCSE Grades</a:t>
            </a:r>
            <a:br>
              <a:rPr lang="en-GB" b="0" dirty="0"/>
            </a:b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670606500"/>
              </p:ext>
            </p:extLst>
          </p:nvPr>
        </p:nvGraphicFramePr>
        <p:xfrm>
          <a:off x="0" y="1173196"/>
          <a:ext cx="9144000" cy="5106834"/>
        </p:xfrm>
        <a:graphic>
          <a:graphicData uri="http://schemas.openxmlformats.org/drawingml/2006/table">
            <a:tbl>
              <a:tblPr firstRow="1" bandRow="1">
                <a:tableStyleId>{5C22544A-7EE6-4342-B048-85BDC9FD1C3A}</a:tableStyleId>
              </a:tblPr>
              <a:tblGrid>
                <a:gridCol w="4123426">
                  <a:extLst>
                    <a:ext uri="{9D8B030D-6E8A-4147-A177-3AD203B41FA5}">
                      <a16:colId xmlns:a16="http://schemas.microsoft.com/office/drawing/2014/main" val="20000"/>
                    </a:ext>
                  </a:extLst>
                </a:gridCol>
                <a:gridCol w="5020574">
                  <a:extLst>
                    <a:ext uri="{9D8B030D-6E8A-4147-A177-3AD203B41FA5}">
                      <a16:colId xmlns:a16="http://schemas.microsoft.com/office/drawing/2014/main" val="20001"/>
                    </a:ext>
                  </a:extLst>
                </a:gridCol>
              </a:tblGrid>
              <a:tr h="567426">
                <a:tc>
                  <a:txBody>
                    <a:bodyPr/>
                    <a:lstStyle/>
                    <a:p>
                      <a:r>
                        <a:rPr lang="en-US" sz="2400" b="1" dirty="0"/>
                        <a:t>Cambridge IGCSE grade</a:t>
                      </a:r>
                      <a:endParaRPr lang="en-GB" sz="2400" b="1" dirty="0"/>
                    </a:p>
                  </a:txBody>
                  <a:tcPr/>
                </a:tc>
                <a:tc>
                  <a:txBody>
                    <a:bodyPr/>
                    <a:lstStyle/>
                    <a:p>
                      <a:r>
                        <a:rPr lang="en-US" sz="2400" b="1" dirty="0"/>
                        <a:t>Suggested US equivalent grade</a:t>
                      </a:r>
                      <a:endParaRPr lang="en-GB" sz="2400" dirty="0"/>
                    </a:p>
                  </a:txBody>
                  <a:tcPr/>
                </a:tc>
                <a:extLst>
                  <a:ext uri="{0D108BD9-81ED-4DB2-BD59-A6C34878D82A}">
                    <a16:rowId xmlns:a16="http://schemas.microsoft.com/office/drawing/2014/main" val="10000"/>
                  </a:ext>
                </a:extLst>
              </a:tr>
              <a:tr h="567426">
                <a:tc>
                  <a:txBody>
                    <a:bodyPr/>
                    <a:lstStyle/>
                    <a:p>
                      <a:pPr algn="ctr"/>
                      <a:r>
                        <a:rPr lang="en-US" sz="2400" b="1" dirty="0"/>
                        <a:t>A*</a:t>
                      </a:r>
                    </a:p>
                  </a:txBody>
                  <a:tcPr/>
                </a:tc>
                <a:tc>
                  <a:txBody>
                    <a:bodyPr/>
                    <a:lstStyle/>
                    <a:p>
                      <a:pPr algn="ctr"/>
                      <a:r>
                        <a:rPr lang="en-US" sz="2400" b="1" dirty="0"/>
                        <a:t>A+, A</a:t>
                      </a:r>
                      <a:endParaRPr lang="en-GB" sz="2400" b="1" dirty="0"/>
                    </a:p>
                  </a:txBody>
                  <a:tcPr/>
                </a:tc>
                <a:extLst>
                  <a:ext uri="{0D108BD9-81ED-4DB2-BD59-A6C34878D82A}">
                    <a16:rowId xmlns:a16="http://schemas.microsoft.com/office/drawing/2014/main" val="10001"/>
                  </a:ext>
                </a:extLst>
              </a:tr>
              <a:tr h="567426">
                <a:tc>
                  <a:txBody>
                    <a:bodyPr/>
                    <a:lstStyle/>
                    <a:p>
                      <a:pPr algn="ctr"/>
                      <a:r>
                        <a:rPr lang="en-US" sz="2400" b="1" dirty="0"/>
                        <a:t>B</a:t>
                      </a:r>
                      <a:endParaRPr lang="en-GB" sz="2400" b="1" dirty="0"/>
                    </a:p>
                  </a:txBody>
                  <a:tcPr/>
                </a:tc>
                <a:tc>
                  <a:txBody>
                    <a:bodyPr/>
                    <a:lstStyle/>
                    <a:p>
                      <a:pPr algn="ctr"/>
                      <a:r>
                        <a:rPr lang="en-US" sz="2400" b="1" dirty="0"/>
                        <a:t>A-, B+</a:t>
                      </a:r>
                      <a:endParaRPr lang="en-GB" sz="2400" b="1" dirty="0"/>
                    </a:p>
                  </a:txBody>
                  <a:tcPr/>
                </a:tc>
                <a:extLst>
                  <a:ext uri="{0D108BD9-81ED-4DB2-BD59-A6C34878D82A}">
                    <a16:rowId xmlns:a16="http://schemas.microsoft.com/office/drawing/2014/main" val="10002"/>
                  </a:ext>
                </a:extLst>
              </a:tr>
              <a:tr h="567426">
                <a:tc>
                  <a:txBody>
                    <a:bodyPr/>
                    <a:lstStyle/>
                    <a:p>
                      <a:pPr algn="ctr"/>
                      <a:r>
                        <a:rPr lang="en-US" sz="2400" b="1" dirty="0"/>
                        <a:t>C</a:t>
                      </a:r>
                      <a:endParaRPr lang="en-GB" sz="2400" b="1" dirty="0"/>
                    </a:p>
                  </a:txBody>
                  <a:tcPr/>
                </a:tc>
                <a:tc>
                  <a:txBody>
                    <a:bodyPr/>
                    <a:lstStyle/>
                    <a:p>
                      <a:pPr algn="ctr"/>
                      <a:r>
                        <a:rPr lang="en-US" sz="2400" b="1" dirty="0"/>
                        <a:t>B</a:t>
                      </a:r>
                      <a:endParaRPr lang="en-GB" sz="2400" b="1" dirty="0"/>
                    </a:p>
                  </a:txBody>
                  <a:tcPr/>
                </a:tc>
                <a:extLst>
                  <a:ext uri="{0D108BD9-81ED-4DB2-BD59-A6C34878D82A}">
                    <a16:rowId xmlns:a16="http://schemas.microsoft.com/office/drawing/2014/main" val="10003"/>
                  </a:ext>
                </a:extLst>
              </a:tr>
              <a:tr h="567426">
                <a:tc>
                  <a:txBody>
                    <a:bodyPr/>
                    <a:lstStyle/>
                    <a:p>
                      <a:pPr algn="ctr"/>
                      <a:r>
                        <a:rPr lang="en-US" sz="2400" b="1" dirty="0"/>
                        <a:t>D</a:t>
                      </a:r>
                      <a:endParaRPr lang="en-GB" sz="2400" b="1" dirty="0"/>
                    </a:p>
                  </a:txBody>
                  <a:tcPr/>
                </a:tc>
                <a:tc>
                  <a:txBody>
                    <a:bodyPr/>
                    <a:lstStyle/>
                    <a:p>
                      <a:pPr algn="ctr"/>
                      <a:r>
                        <a:rPr lang="en-US" sz="2400" b="1" dirty="0"/>
                        <a:t>C+</a:t>
                      </a:r>
                      <a:endParaRPr lang="en-GB" sz="2400" b="1" dirty="0"/>
                    </a:p>
                  </a:txBody>
                  <a:tcPr/>
                </a:tc>
                <a:extLst>
                  <a:ext uri="{0D108BD9-81ED-4DB2-BD59-A6C34878D82A}">
                    <a16:rowId xmlns:a16="http://schemas.microsoft.com/office/drawing/2014/main" val="10004"/>
                  </a:ext>
                </a:extLst>
              </a:tr>
              <a:tr h="567426">
                <a:tc>
                  <a:txBody>
                    <a:bodyPr/>
                    <a:lstStyle/>
                    <a:p>
                      <a:pPr algn="ctr"/>
                      <a:r>
                        <a:rPr lang="en-US" sz="2400" b="1" dirty="0"/>
                        <a:t>E</a:t>
                      </a:r>
                      <a:endParaRPr lang="en-GB" sz="2400" b="1" dirty="0"/>
                    </a:p>
                  </a:txBody>
                  <a:tcPr/>
                </a:tc>
                <a:tc>
                  <a:txBody>
                    <a:bodyPr/>
                    <a:lstStyle/>
                    <a:p>
                      <a:pPr algn="ctr"/>
                      <a:r>
                        <a:rPr lang="en-US" sz="2400" b="1" dirty="0"/>
                        <a:t>C</a:t>
                      </a:r>
                      <a:endParaRPr lang="en-GB" sz="2400" b="1" dirty="0"/>
                    </a:p>
                  </a:txBody>
                  <a:tcPr/>
                </a:tc>
                <a:extLst>
                  <a:ext uri="{0D108BD9-81ED-4DB2-BD59-A6C34878D82A}">
                    <a16:rowId xmlns:a16="http://schemas.microsoft.com/office/drawing/2014/main" val="10005"/>
                  </a:ext>
                </a:extLst>
              </a:tr>
              <a:tr h="567426">
                <a:tc>
                  <a:txBody>
                    <a:bodyPr/>
                    <a:lstStyle/>
                    <a:p>
                      <a:pPr algn="ctr"/>
                      <a:r>
                        <a:rPr lang="en-US" sz="2400" b="1" dirty="0"/>
                        <a:t>F</a:t>
                      </a:r>
                      <a:endParaRPr lang="en-GB" sz="2400" b="1" dirty="0"/>
                    </a:p>
                  </a:txBody>
                  <a:tcPr/>
                </a:tc>
                <a:tc>
                  <a:txBody>
                    <a:bodyPr/>
                    <a:lstStyle/>
                    <a:p>
                      <a:pPr algn="ctr"/>
                      <a:r>
                        <a:rPr lang="en-US" sz="2400" b="1" dirty="0"/>
                        <a:t>D+</a:t>
                      </a:r>
                      <a:endParaRPr lang="en-GB" sz="2400" b="1" dirty="0"/>
                    </a:p>
                  </a:txBody>
                  <a:tcPr/>
                </a:tc>
                <a:extLst>
                  <a:ext uri="{0D108BD9-81ED-4DB2-BD59-A6C34878D82A}">
                    <a16:rowId xmlns:a16="http://schemas.microsoft.com/office/drawing/2014/main" val="10006"/>
                  </a:ext>
                </a:extLst>
              </a:tr>
              <a:tr h="567426">
                <a:tc>
                  <a:txBody>
                    <a:bodyPr/>
                    <a:lstStyle/>
                    <a:p>
                      <a:pPr algn="ctr"/>
                      <a:r>
                        <a:rPr lang="en-US" sz="2400" b="1" dirty="0"/>
                        <a:t>G</a:t>
                      </a:r>
                      <a:endParaRPr lang="en-GB" sz="2400" b="1" dirty="0"/>
                    </a:p>
                  </a:txBody>
                  <a:tcPr/>
                </a:tc>
                <a:tc>
                  <a:txBody>
                    <a:bodyPr/>
                    <a:lstStyle/>
                    <a:p>
                      <a:pPr algn="ctr"/>
                      <a:r>
                        <a:rPr lang="en-US" sz="2400" b="1" dirty="0"/>
                        <a:t>D</a:t>
                      </a:r>
                      <a:endParaRPr lang="en-GB" sz="2400" b="1" dirty="0"/>
                    </a:p>
                  </a:txBody>
                  <a:tcPr/>
                </a:tc>
                <a:extLst>
                  <a:ext uri="{0D108BD9-81ED-4DB2-BD59-A6C34878D82A}">
                    <a16:rowId xmlns:a16="http://schemas.microsoft.com/office/drawing/2014/main" val="10007"/>
                  </a:ext>
                </a:extLst>
              </a:tr>
              <a:tr h="567426">
                <a:tc>
                  <a:txBody>
                    <a:bodyPr/>
                    <a:lstStyle/>
                    <a:p>
                      <a:pPr algn="ctr"/>
                      <a:r>
                        <a:rPr lang="en-US" sz="2400" b="1" dirty="0"/>
                        <a:t>U</a:t>
                      </a:r>
                      <a:endParaRPr lang="en-GB" sz="2400" b="1" dirty="0"/>
                    </a:p>
                  </a:txBody>
                  <a:tcPr/>
                </a:tc>
                <a:tc>
                  <a:txBody>
                    <a:bodyPr/>
                    <a:lstStyle/>
                    <a:p>
                      <a:pPr algn="ctr"/>
                      <a:r>
                        <a:rPr lang="en-US" sz="2400" b="1" dirty="0"/>
                        <a:t>F</a:t>
                      </a:r>
                      <a:endParaRPr lang="en-GB" sz="2400" b="1"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034522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Arizona Grand Canyon Diploma </a:t>
            </a:r>
            <a:endParaRPr lang="en-GB"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725" y="1282535"/>
            <a:ext cx="8829675" cy="4952009"/>
          </a:xfrm>
        </p:spPr>
      </p:pic>
    </p:spTree>
    <p:extLst>
      <p:ext uri="{BB962C8B-B14F-4D97-AF65-F5344CB8AC3E}">
        <p14:creationId xmlns:p14="http://schemas.microsoft.com/office/powerpoint/2010/main" val="162672354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Rectangle 10"/>
          <p:cNvSpPr>
            <a:spLocks noGrp="1"/>
          </p:cNvSpPr>
          <p:nvPr>
            <p:ph type="title"/>
          </p:nvPr>
        </p:nvSpPr>
        <p:spPr/>
        <p:txBody>
          <a:bodyPr/>
          <a:lstStyle/>
          <a:p>
            <a:r>
              <a:rPr lang="en-GB"/>
              <a:t>Cambridge IGCSE English</a:t>
            </a:r>
            <a:endParaRPr lang="en-GB" dirty="0"/>
          </a:p>
        </p:txBody>
      </p:sp>
      <p:sp>
        <p:nvSpPr>
          <p:cNvPr id="2" name="Content Placeholder 1"/>
          <p:cNvSpPr>
            <a:spLocks noGrp="1"/>
          </p:cNvSpPr>
          <p:nvPr>
            <p:ph sz="half" idx="1"/>
          </p:nvPr>
        </p:nvSpPr>
        <p:spPr>
          <a:xfrm>
            <a:off x="82645" y="1507435"/>
            <a:ext cx="4422921" cy="5244860"/>
          </a:xfrm>
        </p:spPr>
        <p:txBody>
          <a:bodyPr/>
          <a:lstStyle/>
          <a:p>
            <a:r>
              <a:rPr lang="en-GB" sz="2400" dirty="0"/>
              <a:t>Available for learners whose first language is English</a:t>
            </a:r>
          </a:p>
          <a:p>
            <a:r>
              <a:rPr lang="en-GB" sz="2400" dirty="0"/>
              <a:t>Develop the ability to communicate clearly, accurately and effectively</a:t>
            </a:r>
          </a:p>
          <a:p>
            <a:r>
              <a:rPr lang="en-GB" sz="2400" dirty="0"/>
              <a:t>Encourages an appreciation for literature</a:t>
            </a:r>
          </a:p>
        </p:txBody>
      </p:sp>
      <p:graphicFrame>
        <p:nvGraphicFramePr>
          <p:cNvPr id="16" name="Group 36">
            <a:extLst>
              <a:ext uri="{FF2B5EF4-FFF2-40B4-BE49-F238E27FC236}">
                <a16:creationId xmlns:a16="http://schemas.microsoft.com/office/drawing/2014/main" id="{179D02F6-4DF4-4381-8F80-DAC7F426B84C}"/>
              </a:ext>
            </a:extLst>
          </p:cNvPr>
          <p:cNvGraphicFramePr>
            <a:graphicFrameLocks noGrp="1"/>
          </p:cNvGraphicFramePr>
          <p:nvPr>
            <p:ph sz="half" idx="2"/>
            <p:extLst>
              <p:ext uri="{D42A27DB-BD31-4B8C-83A1-F6EECF244321}">
                <p14:modId xmlns:p14="http://schemas.microsoft.com/office/powerpoint/2010/main" val="4049554607"/>
              </p:ext>
            </p:extLst>
          </p:nvPr>
        </p:nvGraphicFramePr>
        <p:xfrm>
          <a:off x="5052316" y="1595064"/>
          <a:ext cx="3862766" cy="2150110"/>
        </p:xfrm>
        <a:graphic>
          <a:graphicData uri="http://schemas.openxmlformats.org/drawingml/2006/table">
            <a:tbl>
              <a:tblPr/>
              <a:tblGrid>
                <a:gridCol w="3862766">
                  <a:extLst>
                    <a:ext uri="{9D8B030D-6E8A-4147-A177-3AD203B41FA5}">
                      <a16:colId xmlns:a16="http://schemas.microsoft.com/office/drawing/2014/main" val="20000"/>
                    </a:ext>
                  </a:extLst>
                </a:gridCol>
              </a:tblGrid>
              <a:tr h="421150">
                <a:tc>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200" b="1" i="0" u="none" strike="noStrike" cap="none" normalizeH="0" baseline="0" dirty="0">
                          <a:ln>
                            <a:noFill/>
                          </a:ln>
                          <a:solidFill>
                            <a:schemeClr val="bg1"/>
                          </a:solidFill>
                          <a:effectLst/>
                          <a:latin typeface="Arial" charset="0"/>
                          <a:ea typeface="ＭＳ Ｐゴシック" charset="0"/>
                          <a:cs typeface="Arial" charset="0"/>
                        </a:rPr>
                        <a:t>Subjects</a:t>
                      </a:r>
                    </a:p>
                  </a:txBody>
                  <a:tcPr marL="82514" marR="82514" marT="42907" marB="429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6C2E6"/>
                    </a:solidFill>
                  </a:tcPr>
                </a:tc>
                <a:extLst>
                  <a:ext uri="{0D108BD9-81ED-4DB2-BD59-A6C34878D82A}">
                    <a16:rowId xmlns:a16="http://schemas.microsoft.com/office/drawing/2014/main" val="10000"/>
                  </a:ext>
                </a:extLst>
              </a:tr>
              <a:tr h="1728960">
                <a:tc>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200" b="0" i="0" u="none" strike="noStrike" cap="none" normalizeH="0" baseline="0" dirty="0">
                          <a:ln>
                            <a:noFill/>
                          </a:ln>
                          <a:solidFill>
                            <a:schemeClr val="tx1"/>
                          </a:solidFill>
                          <a:effectLst/>
                          <a:latin typeface="Arial" charset="0"/>
                          <a:ea typeface="ＭＳ Ｐゴシック" charset="0"/>
                          <a:cs typeface="Arial" charset="0"/>
                        </a:rPr>
                        <a:t>English – First Language</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200" b="0" i="0" u="none" strike="noStrike" cap="none" normalizeH="0" baseline="0" dirty="0">
                          <a:ln>
                            <a:noFill/>
                          </a:ln>
                          <a:solidFill>
                            <a:schemeClr val="tx1"/>
                          </a:solidFill>
                          <a:effectLst/>
                          <a:latin typeface="Arial" charset="0"/>
                          <a:ea typeface="ＭＳ Ｐゴシック" charset="0"/>
                          <a:cs typeface="Arial" charset="0"/>
                        </a:rPr>
                        <a:t>English – Second Language</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200" b="0" i="0" u="none" strike="noStrike" cap="none" normalizeH="0" baseline="0" dirty="0">
                          <a:ln>
                            <a:noFill/>
                          </a:ln>
                          <a:solidFill>
                            <a:schemeClr val="tx1"/>
                          </a:solidFill>
                          <a:effectLst/>
                          <a:latin typeface="Arial" charset="0"/>
                          <a:ea typeface="ＭＳ Ｐゴシック" charset="0"/>
                          <a:cs typeface="Arial" charset="0"/>
                        </a:rPr>
                        <a:t>English Literature</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200" b="0" i="0" u="none" strike="noStrike" cap="none" normalizeH="0" baseline="0" dirty="0">
                          <a:ln>
                            <a:noFill/>
                          </a:ln>
                          <a:solidFill>
                            <a:schemeClr val="tx1"/>
                          </a:solidFill>
                          <a:effectLst/>
                          <a:latin typeface="Arial" charset="0"/>
                          <a:ea typeface="ＭＳ Ｐゴシック" charset="0"/>
                          <a:cs typeface="Arial" charset="0"/>
                        </a:rPr>
                        <a:t>World Literature </a:t>
                      </a:r>
                    </a:p>
                  </a:txBody>
                  <a:tcPr marL="82514" marR="82514" marT="42907" marB="429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6C2E6">
                        <a:alpha val="5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754762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Rectangle 10"/>
          <p:cNvSpPr>
            <a:spLocks noGrp="1"/>
          </p:cNvSpPr>
          <p:nvPr>
            <p:ph type="title"/>
          </p:nvPr>
        </p:nvSpPr>
        <p:spPr/>
        <p:txBody>
          <a:bodyPr/>
          <a:lstStyle/>
          <a:p>
            <a:r>
              <a:rPr lang="en-GB" dirty="0"/>
              <a:t>Cambridge IGCSE mathematics</a:t>
            </a:r>
          </a:p>
        </p:txBody>
      </p:sp>
      <p:sp>
        <p:nvSpPr>
          <p:cNvPr id="2" name="Content Placeholder 1"/>
          <p:cNvSpPr>
            <a:spLocks noGrp="1"/>
          </p:cNvSpPr>
          <p:nvPr>
            <p:ph sz="half" idx="1"/>
          </p:nvPr>
        </p:nvSpPr>
        <p:spPr>
          <a:xfrm>
            <a:off x="82645" y="1466491"/>
            <a:ext cx="4556913" cy="5244860"/>
          </a:xfrm>
        </p:spPr>
        <p:txBody>
          <a:bodyPr/>
          <a:lstStyle/>
          <a:p>
            <a:r>
              <a:rPr lang="en-GB" sz="2400" dirty="0"/>
              <a:t>Encourages the development of mathematical knowledge as a key life skill</a:t>
            </a:r>
          </a:p>
          <a:p>
            <a:r>
              <a:rPr lang="en-GB" sz="2400" dirty="0"/>
              <a:t>Form a good basis for more advanced study</a:t>
            </a:r>
          </a:p>
          <a:p>
            <a:endParaRPr lang="en-GB" sz="2400" dirty="0"/>
          </a:p>
        </p:txBody>
      </p:sp>
      <p:graphicFrame>
        <p:nvGraphicFramePr>
          <p:cNvPr id="16" name="Group 36">
            <a:extLst>
              <a:ext uri="{FF2B5EF4-FFF2-40B4-BE49-F238E27FC236}">
                <a16:creationId xmlns:a16="http://schemas.microsoft.com/office/drawing/2014/main" id="{179D02F6-4DF4-4381-8F80-DAC7F426B84C}"/>
              </a:ext>
            </a:extLst>
          </p:cNvPr>
          <p:cNvGraphicFramePr>
            <a:graphicFrameLocks noGrp="1"/>
          </p:cNvGraphicFramePr>
          <p:nvPr>
            <p:ph sz="half" idx="2"/>
            <p:extLst>
              <p:ext uri="{D42A27DB-BD31-4B8C-83A1-F6EECF244321}">
                <p14:modId xmlns:p14="http://schemas.microsoft.com/office/powerpoint/2010/main" val="945309443"/>
              </p:ext>
            </p:extLst>
          </p:nvPr>
        </p:nvGraphicFramePr>
        <p:xfrm>
          <a:off x="4805680" y="1595064"/>
          <a:ext cx="4109402" cy="2150110"/>
        </p:xfrm>
        <a:graphic>
          <a:graphicData uri="http://schemas.openxmlformats.org/drawingml/2006/table">
            <a:tbl>
              <a:tblPr/>
              <a:tblGrid>
                <a:gridCol w="4109402">
                  <a:extLst>
                    <a:ext uri="{9D8B030D-6E8A-4147-A177-3AD203B41FA5}">
                      <a16:colId xmlns:a16="http://schemas.microsoft.com/office/drawing/2014/main" val="20000"/>
                    </a:ext>
                  </a:extLst>
                </a:gridCol>
              </a:tblGrid>
              <a:tr h="421150">
                <a:tc>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200" b="1" i="0" u="none" strike="noStrike" cap="none" normalizeH="0" baseline="0" dirty="0">
                          <a:ln>
                            <a:noFill/>
                          </a:ln>
                          <a:solidFill>
                            <a:schemeClr val="bg1"/>
                          </a:solidFill>
                          <a:effectLst/>
                          <a:latin typeface="Arial" charset="0"/>
                          <a:ea typeface="ＭＳ Ｐゴシック" charset="0"/>
                          <a:cs typeface="Arial" charset="0"/>
                        </a:rPr>
                        <a:t>Subjects</a:t>
                      </a:r>
                    </a:p>
                  </a:txBody>
                  <a:tcPr marL="82514" marR="82514" marT="42907" marB="429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6C2E6"/>
                    </a:solidFill>
                  </a:tcPr>
                </a:tc>
                <a:extLst>
                  <a:ext uri="{0D108BD9-81ED-4DB2-BD59-A6C34878D82A}">
                    <a16:rowId xmlns:a16="http://schemas.microsoft.com/office/drawing/2014/main" val="10000"/>
                  </a:ext>
                </a:extLst>
              </a:tr>
              <a:tr h="1728960">
                <a:tc>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200" b="0" i="0" u="none" strike="noStrike" cap="none" normalizeH="0" baseline="0" dirty="0">
                          <a:ln>
                            <a:noFill/>
                          </a:ln>
                          <a:solidFill>
                            <a:schemeClr val="tx1"/>
                          </a:solidFill>
                          <a:effectLst/>
                          <a:latin typeface="Arial" charset="0"/>
                          <a:ea typeface="ＭＳ Ｐゴシック" charset="0"/>
                          <a:cs typeface="Arial" charset="0"/>
                        </a:rPr>
                        <a:t>Mathematics</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200" b="0" i="0" u="none" strike="noStrike" cap="none" normalizeH="0" baseline="0" dirty="0">
                          <a:ln>
                            <a:noFill/>
                          </a:ln>
                          <a:solidFill>
                            <a:schemeClr val="tx1"/>
                          </a:solidFill>
                          <a:effectLst/>
                          <a:latin typeface="Arial" charset="0"/>
                          <a:ea typeface="ＭＳ Ｐゴシック" charset="0"/>
                          <a:cs typeface="Arial" charset="0"/>
                        </a:rPr>
                        <a:t>Mathematics – Additional</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200" b="0" i="0" u="none" strike="noStrike" cap="none" normalizeH="0" baseline="0" dirty="0">
                          <a:ln>
                            <a:noFill/>
                          </a:ln>
                          <a:solidFill>
                            <a:schemeClr val="tx1"/>
                          </a:solidFill>
                          <a:effectLst/>
                          <a:latin typeface="Arial" charset="0"/>
                          <a:ea typeface="ＭＳ Ｐゴシック" charset="0"/>
                          <a:cs typeface="Arial" charset="0"/>
                        </a:rPr>
                        <a:t>Mathematics (with coursework)</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200" b="0" i="0" u="none" strike="noStrike" cap="none" normalizeH="0" baseline="0" dirty="0">
                          <a:ln>
                            <a:noFill/>
                          </a:ln>
                          <a:solidFill>
                            <a:schemeClr val="tx1"/>
                          </a:solidFill>
                          <a:effectLst/>
                          <a:latin typeface="Arial" charset="0"/>
                          <a:ea typeface="ＭＳ Ｐゴシック" charset="0"/>
                          <a:cs typeface="Arial" charset="0"/>
                        </a:rPr>
                        <a:t>International Mathematics</a:t>
                      </a:r>
                    </a:p>
                  </a:txBody>
                  <a:tcPr marL="82514" marR="82514" marT="42907" marB="429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6C2E6">
                        <a:alpha val="5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289132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Rectangle 10"/>
          <p:cNvSpPr>
            <a:spLocks noGrp="1"/>
          </p:cNvSpPr>
          <p:nvPr>
            <p:ph type="title"/>
          </p:nvPr>
        </p:nvSpPr>
        <p:spPr/>
        <p:txBody>
          <a:bodyPr/>
          <a:lstStyle/>
          <a:p>
            <a:r>
              <a:rPr lang="en-GB" dirty="0"/>
              <a:t>Cambridge IGCSE science</a:t>
            </a:r>
          </a:p>
        </p:txBody>
      </p:sp>
      <p:sp>
        <p:nvSpPr>
          <p:cNvPr id="2" name="Content Placeholder 1"/>
          <p:cNvSpPr>
            <a:spLocks noGrp="1"/>
          </p:cNvSpPr>
          <p:nvPr>
            <p:ph sz="half" idx="1"/>
          </p:nvPr>
        </p:nvSpPr>
        <p:spPr>
          <a:xfrm>
            <a:off x="82645" y="1466491"/>
            <a:ext cx="3199035" cy="5244860"/>
          </a:xfrm>
        </p:spPr>
        <p:txBody>
          <a:bodyPr/>
          <a:lstStyle/>
          <a:p>
            <a:r>
              <a:rPr lang="en-GB" sz="2400" dirty="0"/>
              <a:t>Students learn how science is studied and practised</a:t>
            </a:r>
          </a:p>
          <a:p>
            <a:r>
              <a:rPr lang="en-GB" sz="2400" dirty="0"/>
              <a:t>Helps learners become aware that the results of scientific research can have on individuals</a:t>
            </a:r>
          </a:p>
        </p:txBody>
      </p:sp>
      <p:graphicFrame>
        <p:nvGraphicFramePr>
          <p:cNvPr id="16" name="Group 36">
            <a:extLst>
              <a:ext uri="{FF2B5EF4-FFF2-40B4-BE49-F238E27FC236}">
                <a16:creationId xmlns:a16="http://schemas.microsoft.com/office/drawing/2014/main" id="{179D02F6-4DF4-4381-8F80-DAC7F426B84C}"/>
              </a:ext>
            </a:extLst>
          </p:cNvPr>
          <p:cNvGraphicFramePr>
            <a:graphicFrameLocks noGrp="1"/>
          </p:cNvGraphicFramePr>
          <p:nvPr>
            <p:ph sz="half" idx="2"/>
            <p:extLst>
              <p:ext uri="{D42A27DB-BD31-4B8C-83A1-F6EECF244321}">
                <p14:modId xmlns:p14="http://schemas.microsoft.com/office/powerpoint/2010/main" val="3980449813"/>
              </p:ext>
            </p:extLst>
          </p:nvPr>
        </p:nvGraphicFramePr>
        <p:xfrm>
          <a:off x="3637280" y="1595064"/>
          <a:ext cx="5277803" cy="3893292"/>
        </p:xfrm>
        <a:graphic>
          <a:graphicData uri="http://schemas.openxmlformats.org/drawingml/2006/table">
            <a:tbl>
              <a:tblPr/>
              <a:tblGrid>
                <a:gridCol w="5277803">
                  <a:extLst>
                    <a:ext uri="{9D8B030D-6E8A-4147-A177-3AD203B41FA5}">
                      <a16:colId xmlns:a16="http://schemas.microsoft.com/office/drawing/2014/main" val="20000"/>
                    </a:ext>
                  </a:extLst>
                </a:gridCol>
              </a:tblGrid>
              <a:tr h="421150">
                <a:tc>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200" b="1" i="0" u="none" strike="noStrike" cap="none" normalizeH="0" baseline="0" dirty="0">
                          <a:ln>
                            <a:noFill/>
                          </a:ln>
                          <a:solidFill>
                            <a:schemeClr val="bg1"/>
                          </a:solidFill>
                          <a:effectLst/>
                          <a:latin typeface="Arial" charset="0"/>
                          <a:ea typeface="ＭＳ Ｐゴシック" charset="0"/>
                          <a:cs typeface="Arial" charset="0"/>
                        </a:rPr>
                        <a:t>Subjects</a:t>
                      </a:r>
                    </a:p>
                  </a:txBody>
                  <a:tcPr marL="82514" marR="82514" marT="42907" marB="429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6C2E6"/>
                    </a:solidFill>
                  </a:tcPr>
                </a:tc>
                <a:extLst>
                  <a:ext uri="{0D108BD9-81ED-4DB2-BD59-A6C34878D82A}">
                    <a16:rowId xmlns:a16="http://schemas.microsoft.com/office/drawing/2014/main" val="10000"/>
                  </a:ext>
                </a:extLst>
              </a:tr>
              <a:tr h="1728960">
                <a:tc>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200" b="0" i="0" u="none" strike="noStrike" cap="none" normalizeH="0" baseline="0" dirty="0">
                          <a:ln>
                            <a:noFill/>
                          </a:ln>
                          <a:solidFill>
                            <a:schemeClr val="tx1"/>
                          </a:solidFill>
                          <a:effectLst/>
                          <a:latin typeface="Arial" charset="0"/>
                          <a:ea typeface="ＭＳ Ｐゴシック" charset="0"/>
                          <a:cs typeface="Arial" charset="0"/>
                        </a:rPr>
                        <a:t>Agriculture</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200" b="0" i="0" u="none" strike="noStrike" cap="none" normalizeH="0" baseline="0" dirty="0">
                          <a:ln>
                            <a:noFill/>
                          </a:ln>
                          <a:solidFill>
                            <a:schemeClr val="tx1"/>
                          </a:solidFill>
                          <a:effectLst/>
                          <a:latin typeface="Arial" charset="0"/>
                          <a:ea typeface="ＭＳ Ｐゴシック" charset="0"/>
                          <a:cs typeface="Arial" charset="0"/>
                        </a:rPr>
                        <a:t>Biology</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200" b="0" i="0" u="none" strike="noStrike" cap="none" normalizeH="0" baseline="0" dirty="0">
                          <a:ln>
                            <a:noFill/>
                          </a:ln>
                          <a:solidFill>
                            <a:schemeClr val="tx1"/>
                          </a:solidFill>
                          <a:effectLst/>
                          <a:latin typeface="Arial" charset="0"/>
                          <a:ea typeface="ＭＳ Ｐゴシック" charset="0"/>
                          <a:cs typeface="Arial" charset="0"/>
                        </a:rPr>
                        <a:t>Chemistry</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200" b="0" i="0" u="none" strike="noStrike" cap="none" normalizeH="0" baseline="0" dirty="0">
                          <a:ln>
                            <a:noFill/>
                          </a:ln>
                          <a:solidFill>
                            <a:schemeClr val="tx1"/>
                          </a:solidFill>
                          <a:effectLst/>
                          <a:latin typeface="Arial" charset="0"/>
                          <a:ea typeface="ＭＳ Ｐゴシック" charset="0"/>
                          <a:cs typeface="Arial" charset="0"/>
                        </a:rPr>
                        <a:t>Environmental Management</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200" b="0" i="0" u="none" strike="noStrike" cap="none" normalizeH="0" baseline="0" dirty="0">
                          <a:ln>
                            <a:noFill/>
                          </a:ln>
                          <a:solidFill>
                            <a:schemeClr val="tx1"/>
                          </a:solidFill>
                          <a:effectLst/>
                          <a:latin typeface="Arial" charset="0"/>
                          <a:ea typeface="ＭＳ Ｐゴシック" charset="0"/>
                          <a:cs typeface="Arial" charset="0"/>
                        </a:rPr>
                        <a:t>Physical Science</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200" b="0" i="0" u="none" strike="noStrike" cap="none" normalizeH="0" baseline="0" dirty="0">
                          <a:ln>
                            <a:noFill/>
                          </a:ln>
                          <a:solidFill>
                            <a:schemeClr val="tx1"/>
                          </a:solidFill>
                          <a:effectLst/>
                          <a:latin typeface="Arial" charset="0"/>
                          <a:ea typeface="ＭＳ Ｐゴシック" charset="0"/>
                          <a:cs typeface="Arial" charset="0"/>
                        </a:rPr>
                        <a:t>Physics</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200" b="0" i="0" u="none" strike="noStrike" cap="none" normalizeH="0" baseline="0" dirty="0">
                          <a:ln>
                            <a:noFill/>
                          </a:ln>
                          <a:solidFill>
                            <a:schemeClr val="tx1"/>
                          </a:solidFill>
                          <a:effectLst/>
                          <a:latin typeface="Arial" charset="0"/>
                          <a:ea typeface="ＭＳ Ｐゴシック" charset="0"/>
                          <a:cs typeface="Arial" charset="0"/>
                        </a:rPr>
                        <a:t>Science – Combined</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200" b="0" i="0" u="none" strike="noStrike" cap="none" normalizeH="0" baseline="0" dirty="0">
                          <a:ln>
                            <a:noFill/>
                          </a:ln>
                          <a:solidFill>
                            <a:schemeClr val="tx1"/>
                          </a:solidFill>
                          <a:effectLst/>
                          <a:latin typeface="Arial" charset="0"/>
                          <a:ea typeface="ＭＳ Ｐゴシック" charset="0"/>
                          <a:cs typeface="Arial" charset="0"/>
                        </a:rPr>
                        <a:t>Science – Co-ordinated (Double award)</a:t>
                      </a:r>
                    </a:p>
                  </a:txBody>
                  <a:tcPr marL="82514" marR="82514" marT="42907" marB="429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6C2E6">
                        <a:alpha val="5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630097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Rectangle 10"/>
          <p:cNvSpPr>
            <a:spLocks noGrp="1"/>
          </p:cNvSpPr>
          <p:nvPr>
            <p:ph type="title"/>
          </p:nvPr>
        </p:nvSpPr>
        <p:spPr/>
        <p:txBody>
          <a:bodyPr/>
          <a:lstStyle/>
          <a:p>
            <a:r>
              <a:rPr lang="en-GB" dirty="0"/>
              <a:t>Cambridge IGCSE languages</a:t>
            </a:r>
          </a:p>
        </p:txBody>
      </p:sp>
      <p:sp>
        <p:nvSpPr>
          <p:cNvPr id="2" name="Content Placeholder 1"/>
          <p:cNvSpPr>
            <a:spLocks noGrp="1"/>
          </p:cNvSpPr>
          <p:nvPr>
            <p:ph sz="half" idx="1"/>
          </p:nvPr>
        </p:nvSpPr>
        <p:spPr>
          <a:xfrm>
            <a:off x="82645" y="1466491"/>
            <a:ext cx="3249835" cy="5244860"/>
          </a:xfrm>
        </p:spPr>
        <p:txBody>
          <a:bodyPr/>
          <a:lstStyle/>
          <a:p>
            <a:r>
              <a:rPr lang="en-GB" dirty="0"/>
              <a:t>Wide range available</a:t>
            </a:r>
          </a:p>
          <a:p>
            <a:pPr lvl="1"/>
            <a:r>
              <a:rPr lang="en-GB" dirty="0"/>
              <a:t>First Language</a:t>
            </a:r>
          </a:p>
          <a:p>
            <a:pPr lvl="1"/>
            <a:r>
              <a:rPr lang="en-GB" dirty="0"/>
              <a:t>Second Language</a:t>
            </a:r>
          </a:p>
          <a:p>
            <a:pPr lvl="1"/>
            <a:r>
              <a:rPr lang="en-GB" dirty="0"/>
              <a:t>Foreign Language</a:t>
            </a:r>
          </a:p>
          <a:p>
            <a:r>
              <a:rPr lang="en-GB" dirty="0"/>
              <a:t>Encourages enjoyment and appreciation of language</a:t>
            </a:r>
          </a:p>
          <a:p>
            <a:r>
              <a:rPr lang="en-GB" dirty="0"/>
              <a:t>Helps learners understand and respond to what they read and hear</a:t>
            </a:r>
          </a:p>
        </p:txBody>
      </p:sp>
      <p:graphicFrame>
        <p:nvGraphicFramePr>
          <p:cNvPr id="16" name="Group 36">
            <a:extLst>
              <a:ext uri="{FF2B5EF4-FFF2-40B4-BE49-F238E27FC236}">
                <a16:creationId xmlns:a16="http://schemas.microsoft.com/office/drawing/2014/main" id="{179D02F6-4DF4-4381-8F80-DAC7F426B84C}"/>
              </a:ext>
            </a:extLst>
          </p:cNvPr>
          <p:cNvGraphicFramePr>
            <a:graphicFrameLocks noGrp="1"/>
          </p:cNvGraphicFramePr>
          <p:nvPr>
            <p:ph sz="half" idx="2"/>
            <p:extLst>
              <p:ext uri="{D42A27DB-BD31-4B8C-83A1-F6EECF244321}">
                <p14:modId xmlns:p14="http://schemas.microsoft.com/office/powerpoint/2010/main" val="2220356069"/>
              </p:ext>
            </p:extLst>
          </p:nvPr>
        </p:nvGraphicFramePr>
        <p:xfrm>
          <a:off x="3637280" y="1595064"/>
          <a:ext cx="5277803" cy="4095258"/>
        </p:xfrm>
        <a:graphic>
          <a:graphicData uri="http://schemas.openxmlformats.org/drawingml/2006/table">
            <a:tbl>
              <a:tblPr/>
              <a:tblGrid>
                <a:gridCol w="1759268">
                  <a:extLst>
                    <a:ext uri="{9D8B030D-6E8A-4147-A177-3AD203B41FA5}">
                      <a16:colId xmlns:a16="http://schemas.microsoft.com/office/drawing/2014/main" val="20000"/>
                    </a:ext>
                  </a:extLst>
                </a:gridCol>
                <a:gridCol w="1759267">
                  <a:extLst>
                    <a:ext uri="{9D8B030D-6E8A-4147-A177-3AD203B41FA5}">
                      <a16:colId xmlns:a16="http://schemas.microsoft.com/office/drawing/2014/main" val="193634678"/>
                    </a:ext>
                  </a:extLst>
                </a:gridCol>
                <a:gridCol w="1759268">
                  <a:extLst>
                    <a:ext uri="{9D8B030D-6E8A-4147-A177-3AD203B41FA5}">
                      <a16:colId xmlns:a16="http://schemas.microsoft.com/office/drawing/2014/main" val="1769207966"/>
                    </a:ext>
                  </a:extLst>
                </a:gridCol>
              </a:tblGrid>
              <a:tr h="421150">
                <a:tc gridSpan="3">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200" b="1" i="0" u="none" strike="noStrike" cap="none" normalizeH="0" baseline="0" dirty="0">
                          <a:ln>
                            <a:noFill/>
                          </a:ln>
                          <a:solidFill>
                            <a:schemeClr val="bg1"/>
                          </a:solidFill>
                          <a:effectLst/>
                          <a:latin typeface="Arial" charset="0"/>
                          <a:ea typeface="ＭＳ Ｐゴシック" charset="0"/>
                          <a:cs typeface="Arial" charset="0"/>
                        </a:rPr>
                        <a:t>Subjects</a:t>
                      </a:r>
                    </a:p>
                  </a:txBody>
                  <a:tcPr marL="82514" marR="82514" marT="42907" marB="429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6C2E6"/>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259626">
                <a:tc>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400" b="1" i="0" u="none" strike="noStrike" cap="none" normalizeH="0" baseline="0" dirty="0">
                          <a:ln>
                            <a:noFill/>
                          </a:ln>
                          <a:solidFill>
                            <a:schemeClr val="tx1"/>
                          </a:solidFill>
                          <a:effectLst/>
                          <a:latin typeface="Arial" pitchFamily="34" charset="0"/>
                          <a:ea typeface="ＭＳ Ｐゴシック" charset="-128"/>
                          <a:cs typeface="Arial" pitchFamily="34" charset="0"/>
                        </a:rPr>
                        <a:t>First Language</a:t>
                      </a:r>
                    </a:p>
                  </a:txBody>
                  <a:tcPr marL="90000" marR="90000" marT="46799" marB="467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6C2E6">
                        <a:alpha val="50000"/>
                      </a:srgbClr>
                    </a:solid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400" b="1" i="0" u="none" strike="noStrike" cap="none" normalizeH="0" baseline="0" dirty="0">
                          <a:ln>
                            <a:noFill/>
                          </a:ln>
                          <a:solidFill>
                            <a:schemeClr val="tx1"/>
                          </a:solidFill>
                          <a:effectLst/>
                          <a:latin typeface="Arial" pitchFamily="34" charset="0"/>
                          <a:ea typeface="ＭＳ Ｐゴシック" charset="-128"/>
                          <a:cs typeface="Arial" pitchFamily="34" charset="0"/>
                        </a:rPr>
                        <a:t>Second Language</a:t>
                      </a:r>
                    </a:p>
                  </a:txBody>
                  <a:tcPr marL="90000" marR="90000" marT="46799" marB="467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6C2E6">
                        <a:alpha val="50000"/>
                      </a:srgbClr>
                    </a:solid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400" b="1" i="0" u="none" strike="noStrike" cap="none" normalizeH="0" baseline="0" dirty="0">
                          <a:ln>
                            <a:noFill/>
                          </a:ln>
                          <a:solidFill>
                            <a:schemeClr val="tx1"/>
                          </a:solidFill>
                          <a:effectLst/>
                          <a:latin typeface="Arial" pitchFamily="34" charset="0"/>
                          <a:ea typeface="ＭＳ Ｐゴシック" charset="-128"/>
                          <a:cs typeface="Arial" pitchFamily="34" charset="0"/>
                        </a:rPr>
                        <a:t>Foreign Language </a:t>
                      </a:r>
                    </a:p>
                  </a:txBody>
                  <a:tcPr marL="90000" marR="90000" marT="46799" marB="467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6C2E6">
                        <a:alpha val="50000"/>
                      </a:srgbClr>
                    </a:solidFill>
                  </a:tcPr>
                </a:tc>
                <a:extLst>
                  <a:ext uri="{0D108BD9-81ED-4DB2-BD59-A6C34878D82A}">
                    <a16:rowId xmlns:a16="http://schemas.microsoft.com/office/drawing/2014/main" val="10001"/>
                  </a:ext>
                </a:extLst>
              </a:tr>
              <a:tr h="1728960">
                <a:tc>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Afrikaans</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Arabic</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Chinese</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Czech</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Dutch</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French</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German</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Japanese</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Korean</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Portuguese</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Russian</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Spanish</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Thai</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Turkish</a:t>
                      </a:r>
                    </a:p>
                  </a:txBody>
                  <a:tcPr marL="90000" marR="90000" marT="46799" marB="467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6C2E6">
                        <a:alpha val="50000"/>
                      </a:srgbClr>
                    </a:solid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Afrikaans</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Hindi</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IsiZulu</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Kazakh</a:t>
                      </a:r>
                    </a:p>
                  </a:txBody>
                  <a:tcPr marL="90000" marR="90000" marT="46799" marB="467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6C2E6">
                        <a:alpha val="50000"/>
                      </a:srgbClr>
                    </a:solid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Arabic</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Dutch</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French</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German</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Greek</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Indonesian</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Italian </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Japanese</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Malay</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Mandarin Chinese</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Portuguese</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Spanish</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tab pos="2157413" algn="l"/>
                        </a:tabLst>
                      </a:pPr>
                      <a:r>
                        <a:rPr kumimoji="0" lang="en-GB" sz="1200" b="0" i="0" u="none" strike="noStrike" cap="none" normalizeH="0" baseline="0" dirty="0">
                          <a:ln>
                            <a:noFill/>
                          </a:ln>
                          <a:solidFill>
                            <a:schemeClr val="tx1"/>
                          </a:solidFill>
                          <a:effectLst/>
                          <a:latin typeface="Arial" pitchFamily="34" charset="0"/>
                          <a:ea typeface="ＭＳ Ｐゴシック" charset="-128"/>
                          <a:cs typeface="Arial" pitchFamily="34" charset="0"/>
                        </a:rPr>
                        <a:t>Spanish – Literature</a:t>
                      </a:r>
                    </a:p>
                  </a:txBody>
                  <a:tcPr marL="90000" marR="90000" marT="46799" marB="467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6C2E6">
                        <a:alpha val="50000"/>
                      </a:srgbClr>
                    </a:solidFill>
                  </a:tcPr>
                </a:tc>
                <a:extLst>
                  <a:ext uri="{0D108BD9-81ED-4DB2-BD59-A6C34878D82A}">
                    <a16:rowId xmlns:a16="http://schemas.microsoft.com/office/drawing/2014/main" val="2624426133"/>
                  </a:ext>
                </a:extLst>
              </a:tr>
            </a:tbl>
          </a:graphicData>
        </a:graphic>
      </p:graphicFrame>
    </p:spTree>
    <p:extLst>
      <p:ext uri="{BB962C8B-B14F-4D97-AF65-F5344CB8AC3E}">
        <p14:creationId xmlns:p14="http://schemas.microsoft.com/office/powerpoint/2010/main" val="37201903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Rectangle 10"/>
          <p:cNvSpPr>
            <a:spLocks noGrp="1"/>
          </p:cNvSpPr>
          <p:nvPr>
            <p:ph type="title"/>
          </p:nvPr>
        </p:nvSpPr>
        <p:spPr>
          <a:xfrm>
            <a:off x="171449" y="106363"/>
            <a:ext cx="5873751" cy="779462"/>
          </a:xfrm>
        </p:spPr>
        <p:txBody>
          <a:bodyPr/>
          <a:lstStyle/>
          <a:p>
            <a:pPr>
              <a:lnSpc>
                <a:spcPct val="90000"/>
              </a:lnSpc>
            </a:pPr>
            <a:r>
              <a:rPr lang="en-GB" sz="3000" dirty="0"/>
              <a:t>Cambridge IGCSE humanities and social sciences</a:t>
            </a:r>
          </a:p>
        </p:txBody>
      </p:sp>
      <p:sp>
        <p:nvSpPr>
          <p:cNvPr id="2" name="Content Placeholder 1"/>
          <p:cNvSpPr>
            <a:spLocks noGrp="1"/>
          </p:cNvSpPr>
          <p:nvPr>
            <p:ph sz="half" idx="1"/>
          </p:nvPr>
        </p:nvSpPr>
        <p:spPr>
          <a:xfrm>
            <a:off x="82645" y="1466491"/>
            <a:ext cx="3280315" cy="5244860"/>
          </a:xfrm>
        </p:spPr>
        <p:txBody>
          <a:bodyPr/>
          <a:lstStyle/>
          <a:p>
            <a:r>
              <a:rPr lang="en-GB" sz="2400" dirty="0"/>
              <a:t>Enable learners to gain a deeper insight into the different communities</a:t>
            </a:r>
          </a:p>
          <a:p>
            <a:r>
              <a:rPr lang="en-GB" sz="2400" dirty="0"/>
              <a:t>Builds an understanding of the different cultures that exist around the world</a:t>
            </a:r>
          </a:p>
        </p:txBody>
      </p:sp>
      <p:graphicFrame>
        <p:nvGraphicFramePr>
          <p:cNvPr id="16" name="Group 36">
            <a:extLst>
              <a:ext uri="{FF2B5EF4-FFF2-40B4-BE49-F238E27FC236}">
                <a16:creationId xmlns:a16="http://schemas.microsoft.com/office/drawing/2014/main" id="{179D02F6-4DF4-4381-8F80-DAC7F426B84C}"/>
              </a:ext>
            </a:extLst>
          </p:cNvPr>
          <p:cNvGraphicFramePr>
            <a:graphicFrameLocks noGrp="1"/>
          </p:cNvGraphicFramePr>
          <p:nvPr>
            <p:ph sz="half" idx="2"/>
            <p:extLst>
              <p:ext uri="{D42A27DB-BD31-4B8C-83A1-F6EECF244321}">
                <p14:modId xmlns:p14="http://schemas.microsoft.com/office/powerpoint/2010/main" val="3819895724"/>
              </p:ext>
            </p:extLst>
          </p:nvPr>
        </p:nvGraphicFramePr>
        <p:xfrm>
          <a:off x="3637280" y="1595064"/>
          <a:ext cx="5277804" cy="2792964"/>
        </p:xfrm>
        <a:graphic>
          <a:graphicData uri="http://schemas.openxmlformats.org/drawingml/2006/table">
            <a:tbl>
              <a:tblPr/>
              <a:tblGrid>
                <a:gridCol w="2638902">
                  <a:extLst>
                    <a:ext uri="{9D8B030D-6E8A-4147-A177-3AD203B41FA5}">
                      <a16:colId xmlns:a16="http://schemas.microsoft.com/office/drawing/2014/main" val="20000"/>
                    </a:ext>
                  </a:extLst>
                </a:gridCol>
                <a:gridCol w="2638902">
                  <a:extLst>
                    <a:ext uri="{9D8B030D-6E8A-4147-A177-3AD203B41FA5}">
                      <a16:colId xmlns:a16="http://schemas.microsoft.com/office/drawing/2014/main" val="1409287105"/>
                    </a:ext>
                  </a:extLst>
                </a:gridCol>
              </a:tblGrid>
              <a:tr h="421150">
                <a:tc gridSpan="2">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200" b="1" i="0" u="none" strike="noStrike" cap="none" normalizeH="0" baseline="0" dirty="0">
                          <a:ln>
                            <a:noFill/>
                          </a:ln>
                          <a:solidFill>
                            <a:schemeClr val="bg1"/>
                          </a:solidFill>
                          <a:effectLst/>
                          <a:latin typeface="Arial" charset="0"/>
                          <a:ea typeface="ＭＳ Ｐゴシック" charset="0"/>
                          <a:cs typeface="Arial" charset="0"/>
                        </a:rPr>
                        <a:t>Subjects</a:t>
                      </a:r>
                    </a:p>
                  </a:txBody>
                  <a:tcPr marL="82514" marR="82514" marT="42907" marB="429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6C2E6"/>
                    </a:solidFill>
                  </a:tcPr>
                </a:tc>
                <a:tc hMerge="1">
                  <a:txBody>
                    <a:bodyPr/>
                    <a:lstStyle/>
                    <a:p>
                      <a:endParaRPr lang="en-GB"/>
                    </a:p>
                  </a:txBody>
                  <a:tcPr/>
                </a:tc>
                <a:extLst>
                  <a:ext uri="{0D108BD9-81ED-4DB2-BD59-A6C34878D82A}">
                    <a16:rowId xmlns:a16="http://schemas.microsoft.com/office/drawing/2014/main" val="10000"/>
                  </a:ext>
                </a:extLst>
              </a:tr>
              <a:tr h="1728960">
                <a:tc>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000" b="0" i="0" u="none" strike="noStrike" cap="none" normalizeH="0" baseline="0" dirty="0">
                          <a:ln>
                            <a:noFill/>
                          </a:ln>
                          <a:solidFill>
                            <a:schemeClr val="tx1"/>
                          </a:solidFill>
                          <a:effectLst/>
                          <a:latin typeface="Arial" charset="0"/>
                          <a:ea typeface="ＭＳ Ｐゴシック" charset="0"/>
                          <a:cs typeface="Arial" charset="0"/>
                        </a:rPr>
                        <a:t>Bangladesh Studies</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000" b="0" i="0" u="none" strike="noStrike" cap="none" normalizeH="0" baseline="0" dirty="0">
                          <a:ln>
                            <a:noFill/>
                          </a:ln>
                          <a:solidFill>
                            <a:schemeClr val="tx1"/>
                          </a:solidFill>
                          <a:effectLst/>
                          <a:latin typeface="Arial" charset="0"/>
                          <a:ea typeface="ＭＳ Ｐゴシック" charset="0"/>
                          <a:cs typeface="Arial" charset="0"/>
                        </a:rPr>
                        <a:t>Development Studies</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000" b="0" i="0" u="none" strike="noStrike" cap="none" normalizeH="0" baseline="0" dirty="0">
                          <a:ln>
                            <a:noFill/>
                          </a:ln>
                          <a:solidFill>
                            <a:schemeClr val="tx1"/>
                          </a:solidFill>
                          <a:effectLst/>
                          <a:latin typeface="Arial" charset="0"/>
                          <a:ea typeface="ＭＳ Ｐゴシック" charset="0"/>
                          <a:cs typeface="Arial" charset="0"/>
                        </a:rPr>
                        <a:t>Economics</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000" b="0" i="0" u="none" strike="noStrike" cap="none" normalizeH="0" baseline="0" dirty="0">
                          <a:ln>
                            <a:noFill/>
                          </a:ln>
                          <a:solidFill>
                            <a:schemeClr val="tx1"/>
                          </a:solidFill>
                          <a:effectLst/>
                          <a:latin typeface="Arial" charset="0"/>
                          <a:ea typeface="ＭＳ Ｐゴシック" charset="0"/>
                          <a:cs typeface="Arial" charset="0"/>
                        </a:rPr>
                        <a:t>Geography</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000" b="0" i="0" u="none" strike="noStrike" cap="none" normalizeH="0" baseline="0" dirty="0">
                          <a:ln>
                            <a:noFill/>
                          </a:ln>
                          <a:solidFill>
                            <a:schemeClr val="tx1"/>
                          </a:solidFill>
                          <a:effectLst/>
                          <a:latin typeface="Arial" charset="0"/>
                          <a:ea typeface="ＭＳ Ｐゴシック" charset="0"/>
                          <a:cs typeface="Arial" charset="0"/>
                        </a:rPr>
                        <a:t>Global Perspectives</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000" b="0" i="0" u="none" strike="noStrike" cap="none" normalizeH="0" baseline="0" dirty="0">
                          <a:ln>
                            <a:noFill/>
                          </a:ln>
                          <a:solidFill>
                            <a:schemeClr val="tx1"/>
                          </a:solidFill>
                          <a:effectLst/>
                          <a:latin typeface="Arial" charset="0"/>
                          <a:ea typeface="ＭＳ Ｐゴシック" charset="0"/>
                          <a:cs typeface="Arial" charset="0"/>
                        </a:rPr>
                        <a:t>History</a:t>
                      </a:r>
                    </a:p>
                  </a:txBody>
                  <a:tcPr marL="82514" marR="82514" marT="42907" marB="429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6C2E6">
                        <a:alpha val="50000"/>
                      </a:srgbClr>
                    </a:solid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000" b="0" i="0" u="none" strike="noStrike" cap="none" normalizeH="0" baseline="0" dirty="0">
                          <a:ln>
                            <a:noFill/>
                          </a:ln>
                          <a:solidFill>
                            <a:schemeClr val="tx1"/>
                          </a:solidFill>
                          <a:effectLst/>
                          <a:latin typeface="Arial" charset="0"/>
                          <a:ea typeface="ＭＳ Ｐゴシック" charset="0"/>
                          <a:cs typeface="Arial" charset="0"/>
                        </a:rPr>
                        <a:t>India Studies</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000" b="0" i="0" u="none" strike="noStrike" cap="none" normalizeH="0" baseline="0" dirty="0">
                          <a:ln>
                            <a:noFill/>
                          </a:ln>
                          <a:solidFill>
                            <a:schemeClr val="tx1"/>
                          </a:solidFill>
                          <a:effectLst/>
                          <a:latin typeface="Arial" charset="0"/>
                          <a:ea typeface="ＭＳ Ｐゴシック" charset="0"/>
                          <a:cs typeface="Arial" charset="0"/>
                        </a:rPr>
                        <a:t>Islamiyat</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000" b="0" i="0" u="none" strike="noStrike" cap="none" normalizeH="0" baseline="0" dirty="0">
                          <a:ln>
                            <a:noFill/>
                          </a:ln>
                          <a:solidFill>
                            <a:schemeClr val="tx1"/>
                          </a:solidFill>
                          <a:effectLst/>
                          <a:latin typeface="Arial" charset="0"/>
                          <a:ea typeface="ＭＳ Ｐゴシック" charset="0"/>
                          <a:cs typeface="Arial" charset="0"/>
                        </a:rPr>
                        <a:t>Latin</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000" b="0" i="0" u="none" strike="noStrike" cap="none" normalizeH="0" baseline="0" dirty="0">
                          <a:ln>
                            <a:noFill/>
                          </a:ln>
                          <a:solidFill>
                            <a:schemeClr val="tx1"/>
                          </a:solidFill>
                          <a:effectLst/>
                          <a:latin typeface="Arial" charset="0"/>
                          <a:ea typeface="ＭＳ Ｐゴシック" charset="0"/>
                          <a:cs typeface="Arial" charset="0"/>
                        </a:rPr>
                        <a:t>Pakistan Studies</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000" b="0" i="0" u="none" strike="noStrike" cap="none" normalizeH="0" baseline="0" dirty="0">
                          <a:ln>
                            <a:noFill/>
                          </a:ln>
                          <a:solidFill>
                            <a:schemeClr val="tx1"/>
                          </a:solidFill>
                          <a:effectLst/>
                          <a:latin typeface="Arial" charset="0"/>
                          <a:ea typeface="ＭＳ Ｐゴシック" charset="0"/>
                          <a:cs typeface="Arial" charset="0"/>
                        </a:rPr>
                        <a:t>Religious Studies</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000" b="0" i="0" u="none" strike="noStrike" cap="none" normalizeH="0" baseline="0" dirty="0">
                          <a:ln>
                            <a:noFill/>
                          </a:ln>
                          <a:solidFill>
                            <a:schemeClr val="tx1"/>
                          </a:solidFill>
                          <a:effectLst/>
                          <a:latin typeface="Arial" charset="0"/>
                          <a:ea typeface="ＭＳ Ｐゴシック" charset="0"/>
                          <a:cs typeface="Arial" charset="0"/>
                        </a:rPr>
                        <a:t>Sociology</a:t>
                      </a:r>
                    </a:p>
                  </a:txBody>
                  <a:tcPr marL="82514" marR="82514" marT="42907" marB="429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6C2E6">
                        <a:alpha val="5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7496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Cambridge Assessment Group</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394" y="1193800"/>
            <a:ext cx="7723141" cy="4914456"/>
          </a:xfrm>
          <a:prstGeom prst="rect">
            <a:avLst/>
          </a:prstGeom>
        </p:spPr>
      </p:pic>
    </p:spTree>
    <p:extLst>
      <p:ext uri="{BB962C8B-B14F-4D97-AF65-F5344CB8AC3E}">
        <p14:creationId xmlns:p14="http://schemas.microsoft.com/office/powerpoint/2010/main" val="767183664"/>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Rectangle 10"/>
          <p:cNvSpPr>
            <a:spLocks noGrp="1"/>
          </p:cNvSpPr>
          <p:nvPr>
            <p:ph type="title"/>
          </p:nvPr>
        </p:nvSpPr>
        <p:spPr/>
        <p:txBody>
          <a:bodyPr/>
          <a:lstStyle/>
          <a:p>
            <a:r>
              <a:rPr lang="en-GB" dirty="0"/>
              <a:t>Cambridge IGCSE creative and professional</a:t>
            </a:r>
          </a:p>
        </p:txBody>
      </p:sp>
      <p:sp>
        <p:nvSpPr>
          <p:cNvPr id="2" name="Content Placeholder 1"/>
          <p:cNvSpPr>
            <a:spLocks noGrp="1"/>
          </p:cNvSpPr>
          <p:nvPr>
            <p:ph sz="half" idx="1"/>
          </p:nvPr>
        </p:nvSpPr>
        <p:spPr>
          <a:xfrm>
            <a:off x="82645" y="1466491"/>
            <a:ext cx="3381915" cy="5244860"/>
          </a:xfrm>
        </p:spPr>
        <p:txBody>
          <a:bodyPr/>
          <a:lstStyle/>
          <a:p>
            <a:r>
              <a:rPr lang="en-GB" dirty="0"/>
              <a:t>Introduce theory and concepts that underpin the subjects</a:t>
            </a:r>
          </a:p>
          <a:p>
            <a:r>
              <a:rPr lang="en-GB" dirty="0"/>
              <a:t>Provide a good opportunity to engage  with the subject practically</a:t>
            </a:r>
          </a:p>
          <a:p>
            <a:r>
              <a:rPr lang="en-GB" dirty="0"/>
              <a:t>Ideal preparation for the world of work</a:t>
            </a:r>
          </a:p>
          <a:p>
            <a:r>
              <a:rPr lang="en-GB" dirty="0"/>
              <a:t>Provide a solid foundation for further study</a:t>
            </a:r>
          </a:p>
        </p:txBody>
      </p:sp>
      <p:graphicFrame>
        <p:nvGraphicFramePr>
          <p:cNvPr id="16" name="Group 36">
            <a:extLst>
              <a:ext uri="{FF2B5EF4-FFF2-40B4-BE49-F238E27FC236}">
                <a16:creationId xmlns:a16="http://schemas.microsoft.com/office/drawing/2014/main" id="{179D02F6-4DF4-4381-8F80-DAC7F426B84C}"/>
              </a:ext>
            </a:extLst>
          </p:cNvPr>
          <p:cNvGraphicFramePr>
            <a:graphicFrameLocks noGrp="1"/>
          </p:cNvGraphicFramePr>
          <p:nvPr>
            <p:ph sz="half" idx="2"/>
            <p:extLst>
              <p:ext uri="{D42A27DB-BD31-4B8C-83A1-F6EECF244321}">
                <p14:modId xmlns:p14="http://schemas.microsoft.com/office/powerpoint/2010/main" val="4059165086"/>
              </p:ext>
            </p:extLst>
          </p:nvPr>
        </p:nvGraphicFramePr>
        <p:xfrm>
          <a:off x="3637278" y="1568450"/>
          <a:ext cx="5277804" cy="3195300"/>
        </p:xfrm>
        <a:graphic>
          <a:graphicData uri="http://schemas.openxmlformats.org/drawingml/2006/table">
            <a:tbl>
              <a:tblPr/>
              <a:tblGrid>
                <a:gridCol w="2638902">
                  <a:extLst>
                    <a:ext uri="{9D8B030D-6E8A-4147-A177-3AD203B41FA5}">
                      <a16:colId xmlns:a16="http://schemas.microsoft.com/office/drawing/2014/main" val="20000"/>
                    </a:ext>
                  </a:extLst>
                </a:gridCol>
                <a:gridCol w="2638902">
                  <a:extLst>
                    <a:ext uri="{9D8B030D-6E8A-4147-A177-3AD203B41FA5}">
                      <a16:colId xmlns:a16="http://schemas.microsoft.com/office/drawing/2014/main" val="1409287105"/>
                    </a:ext>
                  </a:extLst>
                </a:gridCol>
              </a:tblGrid>
              <a:tr h="421150">
                <a:tc gridSpan="2">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2200" b="1" i="0" u="none" strike="noStrike" cap="none" normalizeH="0" baseline="0" dirty="0">
                          <a:ln>
                            <a:noFill/>
                          </a:ln>
                          <a:solidFill>
                            <a:schemeClr val="bg1"/>
                          </a:solidFill>
                          <a:effectLst/>
                          <a:latin typeface="Arial" charset="0"/>
                          <a:ea typeface="ＭＳ Ｐゴシック" charset="0"/>
                          <a:cs typeface="Arial" charset="0"/>
                        </a:rPr>
                        <a:t>Subjects</a:t>
                      </a:r>
                    </a:p>
                  </a:txBody>
                  <a:tcPr marL="82514" marR="82514" marT="42907" marB="429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6C2E6"/>
                    </a:solidFill>
                  </a:tcPr>
                </a:tc>
                <a:tc hMerge="1">
                  <a:txBody>
                    <a:bodyPr/>
                    <a:lstStyle/>
                    <a:p>
                      <a:endParaRPr lang="en-GB"/>
                    </a:p>
                  </a:txBody>
                  <a:tcPr/>
                </a:tc>
                <a:extLst>
                  <a:ext uri="{0D108BD9-81ED-4DB2-BD59-A6C34878D82A}">
                    <a16:rowId xmlns:a16="http://schemas.microsoft.com/office/drawing/2014/main" val="10000"/>
                  </a:ext>
                </a:extLst>
              </a:tr>
              <a:tr h="1728960">
                <a:tc>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1800" b="0" i="0" u="none" strike="noStrike" cap="none" normalizeH="0" baseline="0" dirty="0">
                          <a:ln>
                            <a:noFill/>
                          </a:ln>
                          <a:solidFill>
                            <a:schemeClr val="tx1"/>
                          </a:solidFill>
                          <a:effectLst/>
                          <a:latin typeface="Arial" charset="0"/>
                          <a:ea typeface="ＭＳ Ｐゴシック" charset="0"/>
                          <a:cs typeface="Arial" charset="0"/>
                        </a:rPr>
                        <a:t>Accounting</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1800" b="0" i="0" u="none" strike="noStrike" cap="none" normalizeH="0" baseline="0" dirty="0">
                          <a:ln>
                            <a:noFill/>
                          </a:ln>
                          <a:solidFill>
                            <a:schemeClr val="tx1"/>
                          </a:solidFill>
                          <a:effectLst/>
                          <a:latin typeface="Arial" charset="0"/>
                          <a:ea typeface="ＭＳ Ｐゴシック" charset="0"/>
                          <a:cs typeface="Arial" charset="0"/>
                        </a:rPr>
                        <a:t>Art and Design</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1800" b="0" i="0" u="none" strike="noStrike" cap="none" normalizeH="0" baseline="0" dirty="0">
                          <a:ln>
                            <a:noFill/>
                          </a:ln>
                          <a:solidFill>
                            <a:schemeClr val="tx1"/>
                          </a:solidFill>
                          <a:effectLst/>
                          <a:latin typeface="Arial" charset="0"/>
                          <a:ea typeface="ＭＳ Ｐゴシック" charset="0"/>
                          <a:cs typeface="Arial" charset="0"/>
                        </a:rPr>
                        <a:t>Business Studies</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1800" b="0" i="0" u="none" strike="noStrike" cap="none" normalizeH="0" baseline="0" dirty="0">
                          <a:ln>
                            <a:noFill/>
                          </a:ln>
                          <a:solidFill>
                            <a:schemeClr val="tx1"/>
                          </a:solidFill>
                          <a:effectLst/>
                          <a:latin typeface="Arial" charset="0"/>
                          <a:ea typeface="ＭＳ Ｐゴシック" charset="0"/>
                          <a:cs typeface="Arial" charset="0"/>
                        </a:rPr>
                        <a:t>Child Development</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1800" b="0" i="0" u="none" strike="noStrike" cap="none" normalizeH="0" baseline="0" dirty="0">
                          <a:ln>
                            <a:noFill/>
                          </a:ln>
                          <a:solidFill>
                            <a:schemeClr val="tx1"/>
                          </a:solidFill>
                          <a:effectLst/>
                          <a:latin typeface="Arial" charset="0"/>
                          <a:ea typeface="ＭＳ Ｐゴシック" charset="0"/>
                          <a:cs typeface="Arial" charset="0"/>
                        </a:rPr>
                        <a:t>Computer Studies</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1800" b="0" i="0" u="none" strike="noStrike" cap="none" normalizeH="0" baseline="0" dirty="0">
                          <a:ln>
                            <a:noFill/>
                          </a:ln>
                          <a:solidFill>
                            <a:schemeClr val="tx1"/>
                          </a:solidFill>
                          <a:effectLst/>
                          <a:latin typeface="Arial" charset="0"/>
                          <a:ea typeface="ＭＳ Ｐゴシック" charset="0"/>
                          <a:cs typeface="Arial" charset="0"/>
                        </a:rPr>
                        <a:t>Design and Technology</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1800" b="0" i="0" u="none" strike="noStrike" cap="none" normalizeH="0" baseline="0" dirty="0">
                          <a:ln>
                            <a:noFill/>
                          </a:ln>
                          <a:solidFill>
                            <a:schemeClr val="tx1"/>
                          </a:solidFill>
                          <a:effectLst/>
                          <a:latin typeface="Arial" charset="0"/>
                          <a:ea typeface="ＭＳ Ｐゴシック" charset="0"/>
                          <a:cs typeface="Arial" charset="0"/>
                        </a:rPr>
                        <a:t>Drama</a:t>
                      </a:r>
                    </a:p>
                  </a:txBody>
                  <a:tcPr marL="82514" marR="82514" marT="42907" marB="429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6C2E6">
                        <a:alpha val="50000"/>
                      </a:srgbClr>
                    </a:solid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1800" b="0" i="0" u="none" strike="noStrike" cap="none" normalizeH="0" baseline="0" dirty="0">
                          <a:ln>
                            <a:noFill/>
                          </a:ln>
                          <a:solidFill>
                            <a:schemeClr val="tx1"/>
                          </a:solidFill>
                          <a:effectLst/>
                          <a:latin typeface="Arial" charset="0"/>
                          <a:ea typeface="ＭＳ Ｐゴシック" charset="0"/>
                          <a:cs typeface="Arial" charset="0"/>
                        </a:rPr>
                        <a:t>Enterprise</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1800" b="0" i="0" u="none" strike="noStrike" cap="none" normalizeH="0" baseline="0" dirty="0">
                          <a:ln>
                            <a:noFill/>
                          </a:ln>
                          <a:solidFill>
                            <a:schemeClr val="tx1"/>
                          </a:solidFill>
                          <a:effectLst/>
                          <a:latin typeface="Arial" charset="0"/>
                          <a:ea typeface="ＭＳ Ｐゴシック" charset="0"/>
                          <a:cs typeface="Arial" charset="0"/>
                        </a:rPr>
                        <a:t>Food and Nutrition</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1800" b="0" i="0" u="none" strike="noStrike" cap="none" normalizeH="0" baseline="0" dirty="0">
                          <a:ln>
                            <a:noFill/>
                          </a:ln>
                          <a:solidFill>
                            <a:schemeClr val="tx1"/>
                          </a:solidFill>
                          <a:effectLst/>
                          <a:latin typeface="Arial" charset="0"/>
                          <a:ea typeface="ＭＳ Ｐゴシック" charset="0"/>
                          <a:cs typeface="Arial" charset="0"/>
                        </a:rPr>
                        <a:t>Information and Communication</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1800" b="0" i="0" u="none" strike="noStrike" cap="none" normalizeH="0" baseline="0" dirty="0">
                          <a:ln>
                            <a:noFill/>
                          </a:ln>
                          <a:solidFill>
                            <a:schemeClr val="tx1"/>
                          </a:solidFill>
                          <a:effectLst/>
                          <a:latin typeface="Arial" charset="0"/>
                          <a:ea typeface="ＭＳ Ｐゴシック" charset="0"/>
                          <a:cs typeface="Arial" charset="0"/>
                        </a:rPr>
                        <a:t>Technology</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1800" b="0" i="0" u="none" strike="noStrike" cap="none" normalizeH="0" baseline="0" dirty="0">
                          <a:ln>
                            <a:noFill/>
                          </a:ln>
                          <a:solidFill>
                            <a:schemeClr val="tx1"/>
                          </a:solidFill>
                          <a:effectLst/>
                          <a:latin typeface="Arial" charset="0"/>
                          <a:ea typeface="ＭＳ Ｐゴシック" charset="0"/>
                          <a:cs typeface="Arial" charset="0"/>
                        </a:rPr>
                        <a:t>Music</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1800" b="0" i="0" u="none" strike="noStrike" cap="none" normalizeH="0" baseline="0" dirty="0">
                          <a:ln>
                            <a:noFill/>
                          </a:ln>
                          <a:solidFill>
                            <a:schemeClr val="tx1"/>
                          </a:solidFill>
                          <a:effectLst/>
                          <a:latin typeface="Arial" charset="0"/>
                          <a:ea typeface="ＭＳ Ｐゴシック" charset="0"/>
                          <a:cs typeface="Arial" charset="0"/>
                        </a:rPr>
                        <a:t>Physical Education</a:t>
                      </a:r>
                    </a:p>
                    <a:p>
                      <a:pPr marL="0" marR="0" lvl="0" indent="0" algn="l" defTabSz="914400" rtl="0" eaLnBrk="0" fontAlgn="base" latinLnBrk="0" hangingPunct="0">
                        <a:lnSpc>
                          <a:spcPct val="100000"/>
                        </a:lnSpc>
                        <a:spcBef>
                          <a:spcPct val="30000"/>
                        </a:spcBef>
                        <a:spcAft>
                          <a:spcPct val="0"/>
                        </a:spcAft>
                        <a:buClr>
                          <a:schemeClr val="accent1"/>
                        </a:buClr>
                        <a:buSzTx/>
                        <a:buFont typeface="Webdings" charset="0"/>
                        <a:buNone/>
                        <a:tabLst>
                          <a:tab pos="2157413" algn="l"/>
                        </a:tabLst>
                      </a:pPr>
                      <a:r>
                        <a:rPr kumimoji="0" lang="en-GB" sz="1800" b="0" i="0" u="none" strike="noStrike" cap="none" normalizeH="0" baseline="0" dirty="0">
                          <a:ln>
                            <a:noFill/>
                          </a:ln>
                          <a:solidFill>
                            <a:schemeClr val="tx1"/>
                          </a:solidFill>
                          <a:effectLst/>
                          <a:latin typeface="Arial" charset="0"/>
                          <a:ea typeface="ＭＳ Ｐゴシック" charset="0"/>
                          <a:cs typeface="Arial" charset="0"/>
                        </a:rPr>
                        <a:t>Travel and Tourism</a:t>
                      </a:r>
                    </a:p>
                  </a:txBody>
                  <a:tcPr marL="82514" marR="82514" marT="42907" marB="429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6C2E6">
                        <a:alpha val="5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564393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06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30186" y="34506"/>
            <a:ext cx="810629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tabLst>
                <a:tab pos="7799388" algn="l"/>
              </a:tabLst>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tabLst>
                <a:tab pos="7799388" algn="l"/>
              </a:tabLst>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7799388" algn="l"/>
              </a:tabLst>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7799388"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7799388"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7799388"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7799388"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7799388"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7799388" algn="l"/>
              </a:tabLst>
              <a:defRPr sz="2000">
                <a:solidFill>
                  <a:schemeClr val="tx1"/>
                </a:solidFill>
                <a:latin typeface="Calibri" panose="020F0502020204030204" pitchFamily="34" charset="0"/>
              </a:defRPr>
            </a:lvl9pPr>
          </a:lstStyle>
          <a:p>
            <a:pPr eaLnBrk="1" hangingPunct="1">
              <a:spcBef>
                <a:spcPct val="0"/>
              </a:spcBef>
              <a:buFontTx/>
              <a:buNone/>
            </a:pPr>
            <a:r>
              <a:rPr lang="en-GB" altLang="en-US" b="1" dirty="0">
                <a:solidFill>
                  <a:schemeClr val="bg1"/>
                </a:solidFill>
                <a:latin typeface="Arial" panose="020B0604020202020204" pitchFamily="34" charset="0"/>
                <a:ea typeface="MS PGothic" panose="020B0600070205080204" pitchFamily="34" charset="-128"/>
              </a:rPr>
              <a:t>Cambridge International Assessment </a:t>
            </a:r>
          </a:p>
        </p:txBody>
      </p:sp>
      <p:sp>
        <p:nvSpPr>
          <p:cNvPr id="176131" name="Rectangle 3"/>
          <p:cNvSpPr>
            <a:spLocks noChangeArrowheads="1"/>
          </p:cNvSpPr>
          <p:nvPr/>
        </p:nvSpPr>
        <p:spPr bwMode="auto">
          <a:xfrm>
            <a:off x="4328810" y="1157592"/>
            <a:ext cx="4815190" cy="5177894"/>
          </a:xfrm>
          <a:prstGeom prst="rect">
            <a:avLst/>
          </a:prstGeom>
          <a:noFill/>
          <a:ln>
            <a:noFill/>
          </a:ln>
          <a:effectLst/>
          <a:extLst/>
        </p:spPr>
        <p:txBody>
          <a:bodyPr/>
          <a:lstStyle>
            <a:lvl1pPr>
              <a:spcBef>
                <a:spcPct val="20000"/>
              </a:spcBef>
              <a:buChar char="•"/>
              <a:defRPr sz="3200">
                <a:solidFill>
                  <a:schemeClr val="tx1"/>
                </a:solidFill>
                <a:latin typeface="Arial" pitchFamily="34" charset="0"/>
                <a:ea typeface="Osaka" pitchFamily="-101" charset="-128"/>
              </a:defRPr>
            </a:lvl1pPr>
            <a:lvl2pPr marL="742950" indent="-285750">
              <a:spcBef>
                <a:spcPct val="20000"/>
              </a:spcBef>
              <a:buChar char="–"/>
              <a:defRPr sz="2800">
                <a:solidFill>
                  <a:schemeClr val="tx1"/>
                </a:solidFill>
                <a:latin typeface="Arial" pitchFamily="34" charset="0"/>
                <a:ea typeface="Osaka" pitchFamily="-101" charset="-128"/>
              </a:defRPr>
            </a:lvl2pPr>
            <a:lvl3pPr marL="1143000" indent="-228600">
              <a:spcBef>
                <a:spcPct val="20000"/>
              </a:spcBef>
              <a:buChar char="•"/>
              <a:defRPr sz="2400">
                <a:solidFill>
                  <a:schemeClr val="tx1"/>
                </a:solidFill>
                <a:latin typeface="Arial" pitchFamily="34" charset="0"/>
                <a:ea typeface="Osaka" pitchFamily="-101" charset="-128"/>
              </a:defRPr>
            </a:lvl3pPr>
            <a:lvl4pPr marL="1600200" indent="-228600">
              <a:spcBef>
                <a:spcPct val="20000"/>
              </a:spcBef>
              <a:buChar char="–"/>
              <a:defRPr sz="2000">
                <a:solidFill>
                  <a:schemeClr val="tx1"/>
                </a:solidFill>
                <a:latin typeface="Arial" pitchFamily="34" charset="0"/>
                <a:ea typeface="Osaka" pitchFamily="-101" charset="-128"/>
              </a:defRPr>
            </a:lvl4pPr>
            <a:lvl5pPr marL="2057400" indent="-228600">
              <a:spcBef>
                <a:spcPct val="20000"/>
              </a:spcBef>
              <a:buChar char="»"/>
              <a:defRPr sz="2000">
                <a:solidFill>
                  <a:schemeClr val="tx1"/>
                </a:solidFill>
                <a:latin typeface="Arial"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Osaka" pitchFamily="-101" charset="-128"/>
              </a:defRPr>
            </a:lvl9pPr>
          </a:lstStyle>
          <a:p>
            <a:pPr marL="265113" indent="-265113">
              <a:spcBef>
                <a:spcPct val="30000"/>
              </a:spcBef>
              <a:buClr>
                <a:schemeClr val="accent1"/>
              </a:buClr>
              <a:buFont typeface="Webdings" pitchFamily="18" charset="2"/>
              <a:buChar char="4"/>
              <a:defRPr/>
            </a:pPr>
            <a:r>
              <a:rPr lang="en-GB" altLang="en-US" sz="2000" dirty="0">
                <a:solidFill>
                  <a:schemeClr val="accent4">
                    <a:lumMod val="50000"/>
                  </a:schemeClr>
                </a:solidFill>
                <a:latin typeface="+mn-lt"/>
                <a:ea typeface="MS PGothic" pitchFamily="34" charset="-128"/>
              </a:rPr>
              <a:t>Part of the </a:t>
            </a:r>
            <a:r>
              <a:rPr lang="en-GB" altLang="en-US" sz="2000" b="1" i="1" dirty="0">
                <a:solidFill>
                  <a:schemeClr val="accent4">
                    <a:lumMod val="50000"/>
                  </a:schemeClr>
                </a:solidFill>
                <a:latin typeface="+mn-lt"/>
                <a:ea typeface="MS PGothic" pitchFamily="34" charset="-128"/>
              </a:rPr>
              <a:t>University of Cambridge </a:t>
            </a:r>
            <a:r>
              <a:rPr lang="en-GB" altLang="en-US" sz="2000" dirty="0">
                <a:solidFill>
                  <a:schemeClr val="accent4">
                    <a:lumMod val="50000"/>
                  </a:schemeClr>
                </a:solidFill>
                <a:latin typeface="+mn-lt"/>
                <a:ea typeface="MS PGothic" pitchFamily="34" charset="-128"/>
              </a:rPr>
              <a:t>–a non-profit renowned worldwide for excellence in education</a:t>
            </a:r>
          </a:p>
          <a:p>
            <a:pPr>
              <a:spcBef>
                <a:spcPct val="30000"/>
              </a:spcBef>
              <a:buClr>
                <a:schemeClr val="accent1"/>
              </a:buClr>
              <a:buNone/>
              <a:defRPr/>
            </a:pPr>
            <a:endParaRPr lang="en-GB" altLang="en-US" sz="2000" dirty="0">
              <a:solidFill>
                <a:schemeClr val="accent4">
                  <a:lumMod val="50000"/>
                </a:schemeClr>
              </a:solidFill>
              <a:latin typeface="+mn-lt"/>
              <a:ea typeface="MS PGothic" pitchFamily="34" charset="-128"/>
            </a:endParaRPr>
          </a:p>
          <a:p>
            <a:pPr marL="265113" indent="-265113">
              <a:spcBef>
                <a:spcPct val="30000"/>
              </a:spcBef>
              <a:buClr>
                <a:schemeClr val="accent1"/>
              </a:buClr>
              <a:buFont typeface="Webdings" pitchFamily="18" charset="2"/>
              <a:buChar char="4"/>
              <a:defRPr/>
            </a:pPr>
            <a:r>
              <a:rPr lang="en-US" altLang="en-US" sz="2000" dirty="0">
                <a:solidFill>
                  <a:schemeClr val="accent4">
                    <a:lumMod val="50000"/>
                  </a:schemeClr>
                </a:solidFill>
                <a:latin typeface="+mn-lt"/>
                <a:ea typeface="MS PGothic" pitchFamily="34" charset="-128"/>
              </a:rPr>
              <a:t>World’s largest provider of international education for over 150 years</a:t>
            </a:r>
          </a:p>
          <a:p>
            <a:pPr>
              <a:spcBef>
                <a:spcPct val="30000"/>
              </a:spcBef>
              <a:buClr>
                <a:schemeClr val="accent1"/>
              </a:buClr>
              <a:buNone/>
              <a:defRPr/>
            </a:pPr>
            <a:endParaRPr lang="en-US" altLang="en-US" sz="2000" dirty="0">
              <a:solidFill>
                <a:schemeClr val="accent4">
                  <a:lumMod val="50000"/>
                </a:schemeClr>
              </a:solidFill>
              <a:latin typeface="+mn-lt"/>
              <a:ea typeface="MS PGothic" pitchFamily="34" charset="-128"/>
            </a:endParaRPr>
          </a:p>
          <a:p>
            <a:pPr marL="265113" indent="-265113">
              <a:spcBef>
                <a:spcPct val="30000"/>
              </a:spcBef>
              <a:buClr>
                <a:schemeClr val="accent1"/>
              </a:buClr>
              <a:buFont typeface="Webdings" pitchFamily="18" charset="2"/>
              <a:buChar char="4"/>
              <a:defRPr/>
            </a:pPr>
            <a:r>
              <a:rPr lang="en-US" altLang="en-US" sz="2000" dirty="0">
                <a:solidFill>
                  <a:schemeClr val="accent4">
                    <a:lumMod val="50000"/>
                  </a:schemeClr>
                </a:solidFill>
                <a:latin typeface="+mn-lt"/>
                <a:ea typeface="MS PGothic" pitchFamily="34" charset="-128"/>
              </a:rPr>
              <a:t>Working with over 10,000 schools</a:t>
            </a:r>
            <a:r>
              <a:rPr lang="en-GB" altLang="en-US" sz="2000" dirty="0">
                <a:solidFill>
                  <a:schemeClr val="accent4">
                    <a:lumMod val="50000"/>
                  </a:schemeClr>
                </a:solidFill>
                <a:latin typeface="+mn-lt"/>
                <a:ea typeface="MS PGothic" pitchFamily="34" charset="-128"/>
              </a:rPr>
              <a:t>, 1</a:t>
            </a:r>
            <a:r>
              <a:rPr lang="en-US" altLang="en-US" sz="2000" dirty="0">
                <a:solidFill>
                  <a:schemeClr val="accent4">
                    <a:lumMod val="50000"/>
                  </a:schemeClr>
                </a:solidFill>
                <a:latin typeface="+mn-lt"/>
                <a:ea typeface="MS PGothic" pitchFamily="34" charset="-128"/>
              </a:rPr>
              <a:t>70 countries &amp; 40 governments</a:t>
            </a:r>
          </a:p>
          <a:p>
            <a:pPr>
              <a:spcBef>
                <a:spcPct val="30000"/>
              </a:spcBef>
              <a:buClr>
                <a:schemeClr val="accent1"/>
              </a:buClr>
              <a:buNone/>
              <a:defRPr/>
            </a:pPr>
            <a:endParaRPr lang="en-US" altLang="en-US" sz="2000" dirty="0">
              <a:solidFill>
                <a:schemeClr val="accent4">
                  <a:lumMod val="50000"/>
                </a:schemeClr>
              </a:solidFill>
              <a:latin typeface="+mn-lt"/>
              <a:ea typeface="MS PGothic" pitchFamily="34" charset="-128"/>
            </a:endParaRPr>
          </a:p>
          <a:p>
            <a:pPr marL="265113" indent="-265113">
              <a:spcBef>
                <a:spcPct val="30000"/>
              </a:spcBef>
              <a:buClr>
                <a:schemeClr val="accent1"/>
              </a:buClr>
              <a:buFont typeface="Webdings" pitchFamily="18" charset="2"/>
              <a:buChar char="4"/>
              <a:defRPr/>
            </a:pPr>
            <a:r>
              <a:rPr lang="en-GB" altLang="en-US" sz="2000" dirty="0">
                <a:solidFill>
                  <a:schemeClr val="accent4">
                    <a:lumMod val="50000"/>
                  </a:schemeClr>
                </a:solidFill>
                <a:latin typeface="+mn-lt"/>
              </a:rPr>
              <a:t>We prepare school students for life, helping them develop an informed curiosity and a lasting passion for learning </a:t>
            </a:r>
          </a:p>
          <a:p>
            <a:pPr marL="265113" indent="-265113">
              <a:spcBef>
                <a:spcPct val="30000"/>
              </a:spcBef>
              <a:buClr>
                <a:schemeClr val="accent1"/>
              </a:buClr>
              <a:buFont typeface="Webdings" pitchFamily="18" charset="2"/>
              <a:buChar char="4"/>
              <a:defRPr/>
            </a:pPr>
            <a:endParaRPr lang="en-GB" altLang="en-US" sz="1500" dirty="0">
              <a:solidFill>
                <a:srgbClr val="000000"/>
              </a:solidFill>
              <a:latin typeface="Times" pitchFamily="1" charset="0"/>
              <a:ea typeface="MS PGothic" pitchFamily="34" charset="-128"/>
            </a:endParaRPr>
          </a:p>
        </p:txBody>
      </p:sp>
      <p:pic>
        <p:nvPicPr>
          <p:cNvPr id="47108" name="Picture 4" descr="kg_h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7" y="1157592"/>
            <a:ext cx="3879548" cy="546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5652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1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61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3525" y="2166058"/>
            <a:ext cx="6973200" cy="1346400"/>
          </a:xfrm>
        </p:spPr>
        <p:txBody>
          <a:bodyPr/>
          <a:lstStyle/>
          <a:p>
            <a:r>
              <a:rPr lang="en-US" dirty="0"/>
              <a:t>                    What is IGCSE</a:t>
            </a:r>
            <a:endParaRPr lang="en-GB" dirty="0"/>
          </a:p>
        </p:txBody>
      </p:sp>
      <p:sp>
        <p:nvSpPr>
          <p:cNvPr id="3" name="Subtitle 2"/>
          <p:cNvSpPr>
            <a:spLocks noGrp="1"/>
          </p:cNvSpPr>
          <p:nvPr>
            <p:ph type="subTitle" idx="1"/>
          </p:nvPr>
        </p:nvSpPr>
        <p:spPr>
          <a:xfrm>
            <a:off x="593767" y="3511783"/>
            <a:ext cx="7897090" cy="1017094"/>
          </a:xfrm>
        </p:spPr>
        <p:txBody>
          <a:bodyPr/>
          <a:lstStyle/>
          <a:p>
            <a:r>
              <a:rPr lang="en-US" b="1" dirty="0"/>
              <a:t>I</a:t>
            </a:r>
            <a:r>
              <a:rPr lang="en-US" dirty="0"/>
              <a:t>nternational </a:t>
            </a:r>
            <a:r>
              <a:rPr lang="en-US" b="1" dirty="0"/>
              <a:t>G</a:t>
            </a:r>
            <a:r>
              <a:rPr lang="en-US" dirty="0"/>
              <a:t>eneral </a:t>
            </a:r>
            <a:r>
              <a:rPr lang="en-US" b="1" dirty="0"/>
              <a:t>C</a:t>
            </a:r>
            <a:r>
              <a:rPr lang="en-US" dirty="0"/>
              <a:t>ertificate of </a:t>
            </a:r>
            <a:r>
              <a:rPr lang="en-US" b="1" dirty="0"/>
              <a:t>S</a:t>
            </a:r>
            <a:r>
              <a:rPr lang="en-US" dirty="0"/>
              <a:t>econdary </a:t>
            </a:r>
            <a:r>
              <a:rPr lang="en-US" b="1" dirty="0"/>
              <a:t>E</a:t>
            </a:r>
            <a:r>
              <a:rPr lang="en-US" dirty="0"/>
              <a:t>ducation</a:t>
            </a:r>
            <a:endParaRPr lang="en-GB" dirty="0"/>
          </a:p>
        </p:txBody>
      </p:sp>
    </p:spTree>
    <p:extLst>
      <p:ext uri="{BB962C8B-B14F-4D97-AF65-F5344CB8AC3E}">
        <p14:creationId xmlns:p14="http://schemas.microsoft.com/office/powerpoint/2010/main" val="2940435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Rectangle 3"/>
          <p:cNvSpPr>
            <a:spLocks noGrp="1"/>
          </p:cNvSpPr>
          <p:nvPr>
            <p:ph type="title"/>
          </p:nvPr>
        </p:nvSpPr>
        <p:spPr/>
        <p:txBody>
          <a:bodyPr/>
          <a:lstStyle/>
          <a:p>
            <a:r>
              <a:rPr lang="en-GB"/>
              <a:t>Cambridge Upper Secondary </a:t>
            </a:r>
            <a:endParaRPr lang="en-GB" dirty="0"/>
          </a:p>
        </p:txBody>
      </p:sp>
      <p:pic>
        <p:nvPicPr>
          <p:cNvPr id="1027" name="Picture 3" descr="Y:\CCR\Marketing Communications\Schools Marketing\Rebrand\Pathway Diagram-Uppr Se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092" y="2143979"/>
            <a:ext cx="8614572" cy="3574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6727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3" name="Rectangle 2"/>
          <p:cNvSpPr>
            <a:spLocks noGrp="1"/>
          </p:cNvSpPr>
          <p:nvPr>
            <p:ph type="title"/>
          </p:nvPr>
        </p:nvSpPr>
        <p:spPr/>
        <p:txBody>
          <a:bodyPr/>
          <a:lstStyle/>
          <a:p>
            <a:r>
              <a:rPr lang="en-GB"/>
              <a:t>Cambridge IGCSE®</a:t>
            </a:r>
            <a:endParaRPr lang="en-GB" dirty="0"/>
          </a:p>
        </p:txBody>
      </p:sp>
      <p:sp>
        <p:nvSpPr>
          <p:cNvPr id="109571" name="Rectangle 3"/>
          <p:cNvSpPr>
            <a:spLocks noGrp="1"/>
          </p:cNvSpPr>
          <p:nvPr>
            <p:ph idx="1"/>
          </p:nvPr>
        </p:nvSpPr>
        <p:spPr>
          <a:xfrm>
            <a:off x="86266" y="1457864"/>
            <a:ext cx="6505604" cy="4655599"/>
          </a:xfrm>
        </p:spPr>
        <p:txBody>
          <a:bodyPr/>
          <a:lstStyle/>
          <a:p>
            <a:pPr lvl="2"/>
            <a:r>
              <a:rPr lang="en-GB" sz="2000" b="1" dirty="0">
                <a:solidFill>
                  <a:srgbClr val="56C2E6"/>
                </a:solidFill>
              </a:rPr>
              <a:t>The world’s most popular international </a:t>
            </a:r>
            <a:br>
              <a:rPr lang="en-GB" sz="2000" b="1" dirty="0">
                <a:solidFill>
                  <a:srgbClr val="56C2E6"/>
                </a:solidFill>
              </a:rPr>
            </a:br>
            <a:r>
              <a:rPr lang="en-GB" sz="2000" b="1" dirty="0">
                <a:solidFill>
                  <a:srgbClr val="56C2E6"/>
                </a:solidFill>
              </a:rPr>
              <a:t>qualification for 14 to 16 year olds.</a:t>
            </a:r>
          </a:p>
          <a:p>
            <a:r>
              <a:rPr lang="en-GB" sz="2000" dirty="0"/>
              <a:t>Over 70 subjects, including 30 languages</a:t>
            </a:r>
          </a:p>
          <a:p>
            <a:r>
              <a:rPr lang="en-GB" sz="2000" dirty="0"/>
              <a:t>Develops learner knowledge, understanding and skills</a:t>
            </a:r>
          </a:p>
          <a:p>
            <a:r>
              <a:rPr lang="en-GB" sz="2000" dirty="0"/>
              <a:t>International in outlook with local relevance</a:t>
            </a:r>
          </a:p>
          <a:p>
            <a:r>
              <a:rPr lang="en-GB" sz="2000" dirty="0"/>
              <a:t>Provides excellent preparation for Cambridge Advanced and for progression to other educational systems.</a:t>
            </a:r>
          </a:p>
          <a:p>
            <a:r>
              <a:rPr lang="en-GB" sz="2000" dirty="0"/>
              <a:t>Enables a variety of routes for all abilities, including those whose first language is not English</a:t>
            </a:r>
          </a:p>
          <a:p>
            <a:r>
              <a:rPr lang="en-GB" sz="2000" dirty="0"/>
              <a:t>Compatible with other curricula.</a:t>
            </a:r>
          </a:p>
          <a:p>
            <a:endParaRPr lang="en-GB"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3717" y="1577481"/>
            <a:ext cx="2204762" cy="2666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70020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fade">
                                      <p:cBhvr>
                                        <p:cTn id="7" dur="500"/>
                                        <p:tgtEl>
                                          <p:spTgt spid="1095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Effect transition="in" filter="fade">
                                      <p:cBhvr>
                                        <p:cTn id="12" dur="500"/>
                                        <p:tgtEl>
                                          <p:spTgt spid="1095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9571">
                                            <p:txEl>
                                              <p:pRg st="2" end="2"/>
                                            </p:txEl>
                                          </p:spTgt>
                                        </p:tgtEl>
                                        <p:attrNameLst>
                                          <p:attrName>style.visibility</p:attrName>
                                        </p:attrNameLst>
                                      </p:cBhvr>
                                      <p:to>
                                        <p:strVal val="visible"/>
                                      </p:to>
                                    </p:set>
                                    <p:animEffect transition="in" filter="fade">
                                      <p:cBhvr>
                                        <p:cTn id="17" dur="500"/>
                                        <p:tgtEl>
                                          <p:spTgt spid="109571">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9571">
                                            <p:txEl>
                                              <p:pRg st="3" end="3"/>
                                            </p:txEl>
                                          </p:spTgt>
                                        </p:tgtEl>
                                        <p:attrNameLst>
                                          <p:attrName>style.visibility</p:attrName>
                                        </p:attrNameLst>
                                      </p:cBhvr>
                                      <p:to>
                                        <p:strVal val="visible"/>
                                      </p:to>
                                    </p:set>
                                    <p:animEffect transition="in" filter="fade">
                                      <p:cBhvr>
                                        <p:cTn id="20" dur="500"/>
                                        <p:tgtEl>
                                          <p:spTgt spid="10957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9571">
                                            <p:txEl>
                                              <p:pRg st="4" end="4"/>
                                            </p:txEl>
                                          </p:spTgt>
                                        </p:tgtEl>
                                        <p:attrNameLst>
                                          <p:attrName>style.visibility</p:attrName>
                                        </p:attrNameLst>
                                      </p:cBhvr>
                                      <p:to>
                                        <p:strVal val="visible"/>
                                      </p:to>
                                    </p:set>
                                    <p:animEffect transition="in" filter="fade">
                                      <p:cBhvr>
                                        <p:cTn id="25" dur="500"/>
                                        <p:tgtEl>
                                          <p:spTgt spid="10957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9571">
                                            <p:txEl>
                                              <p:pRg st="5" end="5"/>
                                            </p:txEl>
                                          </p:spTgt>
                                        </p:tgtEl>
                                        <p:attrNameLst>
                                          <p:attrName>style.visibility</p:attrName>
                                        </p:attrNameLst>
                                      </p:cBhvr>
                                      <p:to>
                                        <p:strVal val="visible"/>
                                      </p:to>
                                    </p:set>
                                    <p:animEffect transition="in" filter="fade">
                                      <p:cBhvr>
                                        <p:cTn id="30" dur="500"/>
                                        <p:tgtEl>
                                          <p:spTgt spid="10957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9571">
                                            <p:txEl>
                                              <p:pRg st="6" end="6"/>
                                            </p:txEl>
                                          </p:spTgt>
                                        </p:tgtEl>
                                        <p:attrNameLst>
                                          <p:attrName>style.visibility</p:attrName>
                                        </p:attrNameLst>
                                      </p:cBhvr>
                                      <p:to>
                                        <p:strVal val="visible"/>
                                      </p:to>
                                    </p:set>
                                    <p:animEffect transition="in" filter="fade">
                                      <p:cBhvr>
                                        <p:cTn id="35" dur="500"/>
                                        <p:tgtEl>
                                          <p:spTgt spid="1095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9050" y="846138"/>
            <a:ext cx="8710613" cy="779462"/>
          </a:xfrm>
        </p:spPr>
        <p:txBody>
          <a:bodyPr/>
          <a:lstStyle/>
          <a:p>
            <a:r>
              <a:rPr lang="en-GB" altLang="en-US" sz="3200" dirty="0"/>
              <a:t>IGCSE </a:t>
            </a:r>
          </a:p>
        </p:txBody>
      </p:sp>
      <p:sp>
        <p:nvSpPr>
          <p:cNvPr id="97283" name="Rectangle 3"/>
          <p:cNvSpPr>
            <a:spLocks noGrp="1" noChangeArrowheads="1"/>
          </p:cNvSpPr>
          <p:nvPr>
            <p:ph type="body" sz="half" idx="1"/>
          </p:nvPr>
        </p:nvSpPr>
        <p:spPr>
          <a:xfrm>
            <a:off x="72065" y="1204006"/>
            <a:ext cx="9067800" cy="4114800"/>
          </a:xfrm>
        </p:spPr>
        <p:txBody>
          <a:bodyPr/>
          <a:lstStyle/>
          <a:p>
            <a:pPr marL="0" indent="0">
              <a:buFontTx/>
              <a:buNone/>
            </a:pPr>
            <a:r>
              <a:rPr lang="en-GB" altLang="en-US" sz="2000" dirty="0"/>
              <a:t>Choose from over 70 subjects, in almost any combination. </a:t>
            </a:r>
          </a:p>
        </p:txBody>
      </p:sp>
      <p:graphicFrame>
        <p:nvGraphicFramePr>
          <p:cNvPr id="2" name="Table 1"/>
          <p:cNvGraphicFramePr>
            <a:graphicFrameLocks noGrp="1"/>
          </p:cNvGraphicFramePr>
          <p:nvPr>
            <p:extLst>
              <p:ext uri="{D42A27DB-BD31-4B8C-83A1-F6EECF244321}">
                <p14:modId xmlns:p14="http://schemas.microsoft.com/office/powerpoint/2010/main" val="1851291422"/>
              </p:ext>
            </p:extLst>
          </p:nvPr>
        </p:nvGraphicFramePr>
        <p:xfrm>
          <a:off x="171449" y="1674421"/>
          <a:ext cx="8686801" cy="4645915"/>
        </p:xfrm>
        <a:graphic>
          <a:graphicData uri="http://schemas.openxmlformats.org/drawingml/2006/table">
            <a:tbl>
              <a:tblPr firstRow="1" bandRow="1">
                <a:tableStyleId>{5C22544A-7EE6-4342-B048-85BDC9FD1C3A}</a:tableStyleId>
              </a:tblPr>
              <a:tblGrid>
                <a:gridCol w="2855261">
                  <a:extLst>
                    <a:ext uri="{9D8B030D-6E8A-4147-A177-3AD203B41FA5}">
                      <a16:colId xmlns:a16="http://schemas.microsoft.com/office/drawing/2014/main" val="20000"/>
                    </a:ext>
                  </a:extLst>
                </a:gridCol>
                <a:gridCol w="2950118">
                  <a:extLst>
                    <a:ext uri="{9D8B030D-6E8A-4147-A177-3AD203B41FA5}">
                      <a16:colId xmlns:a16="http://schemas.microsoft.com/office/drawing/2014/main" val="20001"/>
                    </a:ext>
                  </a:extLst>
                </a:gridCol>
                <a:gridCol w="2881422">
                  <a:extLst>
                    <a:ext uri="{9D8B030D-6E8A-4147-A177-3AD203B41FA5}">
                      <a16:colId xmlns:a16="http://schemas.microsoft.com/office/drawing/2014/main" val="20002"/>
                    </a:ext>
                  </a:extLst>
                </a:gridCol>
              </a:tblGrid>
              <a:tr h="504831">
                <a:tc gridSpan="3">
                  <a:txBody>
                    <a:bodyPr/>
                    <a:lstStyle/>
                    <a:p>
                      <a:pPr algn="ctr"/>
                      <a:r>
                        <a:rPr lang="en-US" sz="1800" dirty="0"/>
                        <a:t>IGCSE</a:t>
                      </a:r>
                      <a:r>
                        <a:rPr lang="en-US" sz="1800" baseline="0" dirty="0"/>
                        <a:t> Subjects</a:t>
                      </a:r>
                      <a:endParaRPr lang="en-GB" sz="1800" dirty="0"/>
                    </a:p>
                  </a:txBody>
                  <a:tcPr marT="45727" marB="45727">
                    <a:solidFill>
                      <a:srgbClr val="EE7728"/>
                    </a:solidFill>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4141084">
                <a:tc>
                  <a:txBody>
                    <a:bodyPr/>
                    <a:lstStyle/>
                    <a:p>
                      <a:pPr marL="285750" indent="-285750">
                        <a:buFont typeface="Arial" panose="020B0604020202020204" pitchFamily="34" charset="0"/>
                        <a:buChar char="•"/>
                      </a:pPr>
                      <a:r>
                        <a:rPr lang="en-GB" sz="1600" dirty="0"/>
                        <a:t>Accounting</a:t>
                      </a:r>
                    </a:p>
                    <a:p>
                      <a:pPr marL="285750" indent="-285750">
                        <a:buFont typeface="Arial" panose="020B0604020202020204" pitchFamily="34" charset="0"/>
                        <a:buChar char="•"/>
                      </a:pPr>
                      <a:r>
                        <a:rPr lang="en-GB" sz="1600" dirty="0"/>
                        <a:t>Agriculture</a:t>
                      </a:r>
                    </a:p>
                    <a:p>
                      <a:pPr marL="285750" indent="-285750">
                        <a:buFont typeface="Arial" panose="020B0604020202020204" pitchFamily="34" charset="0"/>
                        <a:buChar char="•"/>
                      </a:pPr>
                      <a:r>
                        <a:rPr lang="en-GB" sz="1600" dirty="0"/>
                        <a:t>Arabic</a:t>
                      </a:r>
                    </a:p>
                    <a:p>
                      <a:pPr marL="285750" indent="-285750">
                        <a:buFont typeface="Arial" panose="020B0604020202020204" pitchFamily="34" charset="0"/>
                        <a:buChar char="•"/>
                      </a:pPr>
                      <a:r>
                        <a:rPr lang="en-GB" sz="1600" dirty="0"/>
                        <a:t>Art and Design</a:t>
                      </a:r>
                    </a:p>
                    <a:p>
                      <a:pPr marL="285750" indent="-285750">
                        <a:buFont typeface="Arial" panose="020B0604020202020204" pitchFamily="34" charset="0"/>
                        <a:buChar char="•"/>
                      </a:pPr>
                      <a:r>
                        <a:rPr lang="en-GB" sz="1600" b="1" dirty="0"/>
                        <a:t>Biology</a:t>
                      </a:r>
                    </a:p>
                    <a:p>
                      <a:pPr marL="285750" indent="-285750">
                        <a:buFont typeface="Arial" panose="020B0604020202020204" pitchFamily="34" charset="0"/>
                        <a:buChar char="•"/>
                      </a:pPr>
                      <a:r>
                        <a:rPr lang="en-GB" sz="1600" dirty="0"/>
                        <a:t>Business Studies</a:t>
                      </a:r>
                    </a:p>
                    <a:p>
                      <a:pPr marL="285750" indent="-285750">
                        <a:buFont typeface="Arial" panose="020B0604020202020204" pitchFamily="34" charset="0"/>
                        <a:buChar char="•"/>
                      </a:pPr>
                      <a:r>
                        <a:rPr lang="en-GB" sz="1600" b="1" dirty="0"/>
                        <a:t>Chemistry</a:t>
                      </a:r>
                    </a:p>
                    <a:p>
                      <a:pPr marL="285750" indent="-285750">
                        <a:buFont typeface="Arial" panose="020B0604020202020204" pitchFamily="34" charset="0"/>
                        <a:buChar char="•"/>
                      </a:pPr>
                      <a:r>
                        <a:rPr lang="en-GB" sz="1600" dirty="0"/>
                        <a:t>Child Development</a:t>
                      </a:r>
                    </a:p>
                    <a:p>
                      <a:pPr marL="285750" indent="-285750">
                        <a:buFont typeface="Arial" panose="020B0604020202020204" pitchFamily="34" charset="0"/>
                        <a:buChar char="•"/>
                      </a:pPr>
                      <a:r>
                        <a:rPr lang="en-GB" sz="1600" dirty="0"/>
                        <a:t>Chinese </a:t>
                      </a:r>
                    </a:p>
                    <a:p>
                      <a:pPr marL="285750" indent="-285750">
                        <a:buFont typeface="Arial" panose="020B0604020202020204" pitchFamily="34" charset="0"/>
                        <a:buChar char="•"/>
                      </a:pPr>
                      <a:r>
                        <a:rPr lang="en-GB" sz="1600" b="1" dirty="0"/>
                        <a:t>Co-ordinated Sciences</a:t>
                      </a:r>
                    </a:p>
                    <a:p>
                      <a:pPr marL="285750" indent="-285750">
                        <a:buFont typeface="Arial" panose="020B0604020202020204" pitchFamily="34" charset="0"/>
                        <a:buChar char="•"/>
                      </a:pPr>
                      <a:r>
                        <a:rPr lang="en-GB" sz="1600" b="1" dirty="0"/>
                        <a:t>Combined Science</a:t>
                      </a:r>
                    </a:p>
                    <a:p>
                      <a:pPr marL="285750" indent="-285750">
                        <a:buFont typeface="Arial" panose="020B0604020202020204" pitchFamily="34" charset="0"/>
                        <a:buChar char="•"/>
                      </a:pPr>
                      <a:r>
                        <a:rPr lang="en-GB" sz="1600" dirty="0"/>
                        <a:t>Computer Studies</a:t>
                      </a:r>
                    </a:p>
                    <a:p>
                      <a:pPr marL="285750" indent="-285750">
                        <a:buFont typeface="Arial" panose="020B0604020202020204" pitchFamily="34" charset="0"/>
                        <a:buChar char="•"/>
                      </a:pPr>
                      <a:r>
                        <a:rPr lang="en-GB" sz="1600" b="1" dirty="0"/>
                        <a:t>Design and Technology</a:t>
                      </a:r>
                    </a:p>
                    <a:p>
                      <a:pPr marL="285750" indent="-285750">
                        <a:buFont typeface="Arial" panose="020B0604020202020204" pitchFamily="34" charset="0"/>
                        <a:buChar char="•"/>
                      </a:pPr>
                      <a:r>
                        <a:rPr lang="en-GB" sz="1600" dirty="0"/>
                        <a:t>Development Studies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Drama</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Economics</a:t>
                      </a:r>
                    </a:p>
                  </a:txBody>
                  <a:tcPr marT="45727" marB="45727"/>
                </a:tc>
                <a:tc>
                  <a:txBody>
                    <a:bodyPr/>
                    <a:lstStyle/>
                    <a:p>
                      <a:pPr marL="285750" indent="-285750" eaLnBrk="1" hangingPunct="1">
                        <a:spcBef>
                          <a:spcPct val="20000"/>
                        </a:spcBef>
                        <a:buFont typeface="Arial" panose="020B0604020202020204" pitchFamily="34" charset="0"/>
                        <a:buChar char="•"/>
                      </a:pPr>
                      <a:r>
                        <a:rPr lang="en-GB" altLang="en-US" sz="1600" dirty="0"/>
                        <a:t>English (First Language)</a:t>
                      </a:r>
                    </a:p>
                    <a:p>
                      <a:pPr marL="285750" indent="-285750" eaLnBrk="1" hangingPunct="1">
                        <a:spcBef>
                          <a:spcPct val="20000"/>
                        </a:spcBef>
                        <a:buFont typeface="Arial" panose="020B0604020202020204" pitchFamily="34" charset="0"/>
                        <a:buChar char="•"/>
                      </a:pPr>
                      <a:r>
                        <a:rPr lang="en-GB" altLang="en-US" sz="1600" dirty="0"/>
                        <a:t>English (Second Language)</a:t>
                      </a:r>
                    </a:p>
                    <a:p>
                      <a:pPr marL="285750" indent="-285750" eaLnBrk="1" hangingPunct="1">
                        <a:spcBef>
                          <a:spcPct val="20000"/>
                        </a:spcBef>
                        <a:buFont typeface="Arial" panose="020B0604020202020204" pitchFamily="34" charset="0"/>
                        <a:buChar char="•"/>
                      </a:pPr>
                      <a:r>
                        <a:rPr lang="en-GB" altLang="en-US" sz="1600" dirty="0"/>
                        <a:t>English Literature</a:t>
                      </a:r>
                    </a:p>
                    <a:p>
                      <a:pPr marL="285750" indent="-285750" eaLnBrk="1" hangingPunct="1">
                        <a:spcBef>
                          <a:spcPct val="20000"/>
                        </a:spcBef>
                        <a:buFont typeface="Arial" panose="020B0604020202020204" pitchFamily="34" charset="0"/>
                        <a:buChar char="•"/>
                      </a:pPr>
                      <a:r>
                        <a:rPr lang="en-GB" altLang="en-US" sz="1600" b="1" dirty="0"/>
                        <a:t>Environmental Management</a:t>
                      </a:r>
                    </a:p>
                    <a:p>
                      <a:pPr marL="285750" indent="-285750" eaLnBrk="1" hangingPunct="1">
                        <a:spcBef>
                          <a:spcPct val="20000"/>
                        </a:spcBef>
                        <a:buFont typeface="Arial" panose="020B0604020202020204" pitchFamily="34" charset="0"/>
                        <a:buChar char="•"/>
                      </a:pPr>
                      <a:r>
                        <a:rPr lang="en-GB" altLang="en-US" sz="1600" dirty="0"/>
                        <a:t>Food and Nutrition</a:t>
                      </a:r>
                    </a:p>
                    <a:p>
                      <a:pPr marL="285750" indent="-285750" eaLnBrk="1" hangingPunct="1">
                        <a:spcBef>
                          <a:spcPct val="20000"/>
                        </a:spcBef>
                        <a:buFont typeface="Arial" panose="020B0604020202020204" pitchFamily="34" charset="0"/>
                        <a:buChar char="•"/>
                      </a:pPr>
                      <a:r>
                        <a:rPr lang="en-GB" altLang="en-US" sz="1600" dirty="0"/>
                        <a:t>French </a:t>
                      </a:r>
                    </a:p>
                    <a:p>
                      <a:pPr marL="285750" indent="-285750" eaLnBrk="1" hangingPunct="1">
                        <a:spcBef>
                          <a:spcPct val="20000"/>
                        </a:spcBef>
                        <a:buFont typeface="Arial" panose="020B0604020202020204" pitchFamily="34" charset="0"/>
                        <a:buChar char="•"/>
                      </a:pPr>
                      <a:r>
                        <a:rPr lang="en-GB" altLang="en-US" sz="1600" dirty="0"/>
                        <a:t>Geography</a:t>
                      </a:r>
                    </a:p>
                    <a:p>
                      <a:pPr marL="285750" indent="-285750">
                        <a:buFont typeface="Arial" panose="020B0604020202020204" pitchFamily="34" charset="0"/>
                        <a:buChar char="•"/>
                      </a:pPr>
                      <a:r>
                        <a:rPr lang="en-GB" altLang="en-US" sz="1600" dirty="0"/>
                        <a:t>German </a:t>
                      </a:r>
                    </a:p>
                    <a:p>
                      <a:pPr marL="285750" indent="-285750">
                        <a:buFont typeface="Arial" panose="020B0604020202020204" pitchFamily="34" charset="0"/>
                        <a:buChar char="•"/>
                      </a:pPr>
                      <a:r>
                        <a:rPr lang="en-GB" sz="1600" dirty="0"/>
                        <a:t>Greek</a:t>
                      </a:r>
                    </a:p>
                    <a:p>
                      <a:pPr marL="285750" indent="-285750">
                        <a:buFont typeface="Arial" panose="020B0604020202020204" pitchFamily="34" charset="0"/>
                        <a:buChar char="•"/>
                      </a:pPr>
                      <a:r>
                        <a:rPr lang="en-GB" sz="1600" dirty="0"/>
                        <a:t>Hindi </a:t>
                      </a:r>
                    </a:p>
                    <a:p>
                      <a:pPr marL="285750" indent="-285750">
                        <a:buFont typeface="Arial" panose="020B0604020202020204" pitchFamily="34" charset="0"/>
                        <a:buChar char="•"/>
                      </a:pPr>
                      <a:r>
                        <a:rPr lang="en-GB" sz="1600" dirty="0"/>
                        <a:t>History</a:t>
                      </a:r>
                    </a:p>
                    <a:p>
                      <a:pPr marL="285750" indent="-285750">
                        <a:buFont typeface="Arial" panose="020B0604020202020204" pitchFamily="34" charset="0"/>
                        <a:buChar char="•"/>
                      </a:pPr>
                      <a:r>
                        <a:rPr lang="en-GB" sz="1600" dirty="0"/>
                        <a:t>Information Technology</a:t>
                      </a:r>
                    </a:p>
                  </a:txBody>
                  <a:tcPr marT="45727" marB="45727"/>
                </a:tc>
                <a:tc>
                  <a:txBody>
                    <a:bodyPr/>
                    <a:lstStyle/>
                    <a:p>
                      <a:pPr marL="285750" indent="-285750">
                        <a:buFont typeface="Arial" panose="020B0604020202020204" pitchFamily="34" charset="0"/>
                        <a:buChar char="•"/>
                      </a:pPr>
                      <a:r>
                        <a:rPr lang="en-GB" sz="1600" dirty="0"/>
                        <a:t>Italian </a:t>
                      </a:r>
                    </a:p>
                    <a:p>
                      <a:pPr marL="285750" indent="-285750">
                        <a:buFont typeface="Arial" panose="020B0604020202020204" pitchFamily="34" charset="0"/>
                        <a:buChar char="•"/>
                      </a:pPr>
                      <a:r>
                        <a:rPr lang="en-GB" sz="1600" dirty="0"/>
                        <a:t>Japanese </a:t>
                      </a:r>
                    </a:p>
                    <a:p>
                      <a:pPr marL="285750" indent="-285750">
                        <a:buFont typeface="Arial" panose="020B0604020202020204" pitchFamily="34" charset="0"/>
                        <a:buChar char="•"/>
                      </a:pPr>
                      <a:r>
                        <a:rPr lang="en-GB" sz="1600" dirty="0"/>
                        <a:t>Latin</a:t>
                      </a:r>
                    </a:p>
                    <a:p>
                      <a:pPr marL="285750" indent="-285750">
                        <a:buFont typeface="Arial" panose="020B0604020202020204" pitchFamily="34" charset="0"/>
                        <a:buChar char="•"/>
                      </a:pPr>
                      <a:r>
                        <a:rPr lang="en-GB" sz="1600" b="1" dirty="0"/>
                        <a:t>Mathematics</a:t>
                      </a:r>
                    </a:p>
                    <a:p>
                      <a:pPr marL="285750" indent="-285750">
                        <a:buFont typeface="Arial" panose="020B0604020202020204" pitchFamily="34" charset="0"/>
                        <a:buChar char="•"/>
                      </a:pPr>
                      <a:r>
                        <a:rPr lang="en-GB" sz="1600" dirty="0"/>
                        <a:t>International Mathematics</a:t>
                      </a:r>
                    </a:p>
                    <a:p>
                      <a:pPr marL="285750" indent="-285750">
                        <a:buFont typeface="Arial" panose="020B0604020202020204" pitchFamily="34" charset="0"/>
                        <a:buChar char="•"/>
                      </a:pPr>
                      <a:r>
                        <a:rPr lang="en-GB" sz="1600" b="1" dirty="0"/>
                        <a:t>Mathematics (Additional)</a:t>
                      </a:r>
                    </a:p>
                    <a:p>
                      <a:pPr marL="285750" indent="-285750">
                        <a:buFont typeface="Arial" panose="020B0604020202020204" pitchFamily="34" charset="0"/>
                        <a:buChar char="•"/>
                      </a:pPr>
                      <a:r>
                        <a:rPr lang="en-GB" sz="1600" dirty="0"/>
                        <a:t>Music</a:t>
                      </a:r>
                    </a:p>
                    <a:p>
                      <a:pPr marL="285750" indent="-285750">
                        <a:buFont typeface="Arial" panose="020B0604020202020204" pitchFamily="34" charset="0"/>
                        <a:buChar char="•"/>
                      </a:pPr>
                      <a:r>
                        <a:rPr lang="en-GB" sz="1600" dirty="0"/>
                        <a:t>Physical Education</a:t>
                      </a:r>
                    </a:p>
                    <a:p>
                      <a:pPr marL="285750" indent="-285750">
                        <a:buFont typeface="Arial" panose="020B0604020202020204" pitchFamily="34" charset="0"/>
                        <a:buChar char="•"/>
                      </a:pPr>
                      <a:r>
                        <a:rPr lang="en-GB" sz="1600" b="1" dirty="0"/>
                        <a:t>Physics</a:t>
                      </a:r>
                    </a:p>
                    <a:p>
                      <a:pPr marL="285750" indent="-285750">
                        <a:buFont typeface="Arial" panose="020B0604020202020204" pitchFamily="34" charset="0"/>
                        <a:buChar char="•"/>
                      </a:pPr>
                      <a:r>
                        <a:rPr lang="en-GB" sz="1600" dirty="0"/>
                        <a:t>Religious Studies</a:t>
                      </a:r>
                    </a:p>
                    <a:p>
                      <a:pPr marL="285750" indent="-285750">
                        <a:buFont typeface="Arial" panose="020B0604020202020204" pitchFamily="34" charset="0"/>
                        <a:buChar char="•"/>
                      </a:pPr>
                      <a:r>
                        <a:rPr lang="en-GB" sz="1600" dirty="0"/>
                        <a:t>Sociology</a:t>
                      </a:r>
                    </a:p>
                    <a:p>
                      <a:pPr marL="285750" indent="-285750">
                        <a:buFont typeface="Arial" panose="020B0604020202020204" pitchFamily="34" charset="0"/>
                        <a:buChar char="•"/>
                      </a:pPr>
                      <a:r>
                        <a:rPr lang="en-GB" sz="1600" dirty="0"/>
                        <a:t>Spanish </a:t>
                      </a:r>
                    </a:p>
                    <a:p>
                      <a:pPr marL="285750" indent="-285750">
                        <a:buFont typeface="Arial" panose="020B0604020202020204" pitchFamily="34" charset="0"/>
                        <a:buChar char="•"/>
                      </a:pPr>
                      <a:r>
                        <a:rPr lang="en-GB" sz="1600" dirty="0"/>
                        <a:t>Travel and Tourism</a:t>
                      </a:r>
                    </a:p>
                  </a:txBody>
                  <a:tcPr marT="45727" marB="45727"/>
                </a:tc>
                <a:extLst>
                  <a:ext uri="{0D108BD9-81ED-4DB2-BD59-A6C34878D82A}">
                    <a16:rowId xmlns:a16="http://schemas.microsoft.com/office/drawing/2014/main" val="10001"/>
                  </a:ext>
                </a:extLst>
              </a:tr>
            </a:tbl>
          </a:graphicData>
        </a:graphic>
      </p:graphicFrame>
      <p:sp>
        <p:nvSpPr>
          <p:cNvPr id="7" name="Title 4"/>
          <p:cNvSpPr txBox="1">
            <a:spLocks/>
          </p:cNvSpPr>
          <p:nvPr/>
        </p:nvSpPr>
        <p:spPr bwMode="auto">
          <a:xfrm>
            <a:off x="171449" y="106363"/>
            <a:ext cx="8869033"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bg1"/>
                </a:solidFill>
                <a:latin typeface="+mj-lt"/>
                <a:ea typeface="ＭＳ Ｐゴシック" charset="0"/>
                <a:cs typeface="ＭＳ Ｐゴシック" panose="020B0600070205080204" pitchFamily="34" charset="-128"/>
              </a:defRPr>
            </a:lvl1pPr>
            <a:lvl2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2pPr>
            <a:lvl3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3pPr>
            <a:lvl4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4pPr>
            <a:lvl5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5pPr>
            <a:lvl6pPr marL="457200" algn="l" rtl="0" eaLnBrk="1" fontAlgn="base" hangingPunct="1">
              <a:spcBef>
                <a:spcPct val="0"/>
              </a:spcBef>
              <a:spcAft>
                <a:spcPct val="0"/>
              </a:spcAft>
              <a:defRPr sz="3200" b="1">
                <a:solidFill>
                  <a:srgbClr val="404040"/>
                </a:solidFill>
                <a:latin typeface="Arial" charset="0"/>
                <a:ea typeface="MS PGothic" pitchFamily="34" charset="-128"/>
              </a:defRPr>
            </a:lvl6pPr>
            <a:lvl7pPr marL="914400" algn="l" rtl="0" eaLnBrk="1" fontAlgn="base" hangingPunct="1">
              <a:spcBef>
                <a:spcPct val="0"/>
              </a:spcBef>
              <a:spcAft>
                <a:spcPct val="0"/>
              </a:spcAft>
              <a:defRPr sz="3200" b="1">
                <a:solidFill>
                  <a:srgbClr val="404040"/>
                </a:solidFill>
                <a:latin typeface="Arial" charset="0"/>
                <a:ea typeface="MS PGothic" pitchFamily="34" charset="-128"/>
              </a:defRPr>
            </a:lvl7pPr>
            <a:lvl8pPr marL="1371600" algn="l" rtl="0" eaLnBrk="1" fontAlgn="base" hangingPunct="1">
              <a:spcBef>
                <a:spcPct val="0"/>
              </a:spcBef>
              <a:spcAft>
                <a:spcPct val="0"/>
              </a:spcAft>
              <a:defRPr sz="3200" b="1">
                <a:solidFill>
                  <a:srgbClr val="404040"/>
                </a:solidFill>
                <a:latin typeface="Arial" charset="0"/>
                <a:ea typeface="MS PGothic" pitchFamily="34" charset="-128"/>
              </a:defRPr>
            </a:lvl8pPr>
            <a:lvl9pPr marL="1828800" algn="l" rtl="0" eaLnBrk="1" fontAlgn="base" hangingPunct="1">
              <a:spcBef>
                <a:spcPct val="0"/>
              </a:spcBef>
              <a:spcAft>
                <a:spcPct val="0"/>
              </a:spcAft>
              <a:defRPr sz="3200" b="1">
                <a:solidFill>
                  <a:srgbClr val="404040"/>
                </a:solidFill>
                <a:latin typeface="Arial" charset="0"/>
                <a:ea typeface="MS PGothic" pitchFamily="34" charset="-128"/>
              </a:defRPr>
            </a:lvl9pPr>
          </a:lstStyle>
          <a:p>
            <a:r>
              <a:rPr lang="en-US" kern="0"/>
              <a:t>IGCSE Subjects</a:t>
            </a:r>
            <a:endParaRPr lang="en-GB" kern="0" dirty="0"/>
          </a:p>
        </p:txBody>
      </p:sp>
    </p:spTree>
    <p:extLst>
      <p:ext uri="{BB962C8B-B14F-4D97-AF65-F5344CB8AC3E}">
        <p14:creationId xmlns:p14="http://schemas.microsoft.com/office/powerpoint/2010/main" val="4300828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Rectangle 2"/>
          <p:cNvSpPr>
            <a:spLocks noGrp="1"/>
          </p:cNvSpPr>
          <p:nvPr>
            <p:ph type="title"/>
          </p:nvPr>
        </p:nvSpPr>
        <p:spPr/>
        <p:txBody>
          <a:bodyPr/>
          <a:lstStyle/>
          <a:p>
            <a:r>
              <a:rPr lang="en-GB" dirty="0"/>
              <a:t>IGCSE Assessment</a:t>
            </a:r>
          </a:p>
        </p:txBody>
      </p:sp>
      <p:sp>
        <p:nvSpPr>
          <p:cNvPr id="4" name="Content Placeholder 3"/>
          <p:cNvSpPr>
            <a:spLocks noGrp="1"/>
          </p:cNvSpPr>
          <p:nvPr>
            <p:ph sz="half" idx="1"/>
          </p:nvPr>
        </p:nvSpPr>
        <p:spPr>
          <a:xfrm>
            <a:off x="82644" y="1466491"/>
            <a:ext cx="5119275" cy="4273909"/>
          </a:xfrm>
        </p:spPr>
        <p:txBody>
          <a:bodyPr/>
          <a:lstStyle/>
          <a:p>
            <a:pPr lvl="2"/>
            <a:r>
              <a:rPr lang="en-GB" sz="2200" b="1" dirty="0">
                <a:solidFill>
                  <a:srgbClr val="56C2E6"/>
                </a:solidFill>
              </a:rPr>
              <a:t>Our assessments are designed to be fair, valid, reliable and practicable.</a:t>
            </a:r>
          </a:p>
          <a:p>
            <a:r>
              <a:rPr lang="en-GB" sz="2200" dirty="0"/>
              <a:t>At the end of the course</a:t>
            </a:r>
          </a:p>
          <a:p>
            <a:r>
              <a:rPr lang="en-GB" sz="2200" dirty="0"/>
              <a:t>Gives schools different options </a:t>
            </a:r>
          </a:p>
          <a:p>
            <a:r>
              <a:rPr lang="en-GB" sz="2200" dirty="0"/>
              <a:t>Maximises opportunities for learners</a:t>
            </a:r>
          </a:p>
          <a:p>
            <a:r>
              <a:rPr lang="en-GB" sz="2200" dirty="0"/>
              <a:t>Benchmarks learners’ performance – eight grades</a:t>
            </a:r>
          </a:p>
          <a:p>
            <a:r>
              <a:rPr lang="en-GB" sz="2200" dirty="0"/>
              <a:t>Clear guidelines </a:t>
            </a:r>
          </a:p>
          <a:p>
            <a:r>
              <a:rPr lang="en-GB" sz="2200" dirty="0"/>
              <a:t>Tiered structure</a:t>
            </a:r>
          </a:p>
        </p:txBody>
      </p:sp>
      <p:pic>
        <p:nvPicPr>
          <p:cNvPr id="12" name="Content Placeholder 11">
            <a:extLst>
              <a:ext uri="{FF2B5EF4-FFF2-40B4-BE49-F238E27FC236}">
                <a16:creationId xmlns:a16="http://schemas.microsoft.com/office/drawing/2014/main" id="{920DF6D5-C4FD-4059-B0FA-334E0FB8C19F}"/>
              </a:ext>
            </a:extLst>
          </p:cNvPr>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5527560" y="1585062"/>
            <a:ext cx="3387522" cy="4016550"/>
          </a:xfrm>
          <a:prstGeom prst="rect">
            <a:avLst/>
          </a:prstGeom>
          <a:noFill/>
          <a:ln w="9525">
            <a:noFill/>
            <a:miter lim="800000"/>
            <a:headEnd/>
            <a:tailEnd/>
          </a:ln>
        </p:spPr>
      </p:pic>
    </p:spTree>
    <p:extLst>
      <p:ext uri="{BB962C8B-B14F-4D97-AF65-F5344CB8AC3E}">
        <p14:creationId xmlns:p14="http://schemas.microsoft.com/office/powerpoint/2010/main" val="1682874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IGCSE Core vs Extended </a:t>
            </a:r>
            <a:endParaRPr lang="en-GB" dirty="0"/>
          </a:p>
        </p:txBody>
      </p:sp>
      <p:sp>
        <p:nvSpPr>
          <p:cNvPr id="8" name="Content Placeholder 7"/>
          <p:cNvSpPr>
            <a:spLocks noGrp="1"/>
          </p:cNvSpPr>
          <p:nvPr>
            <p:ph sz="half" idx="1"/>
          </p:nvPr>
        </p:nvSpPr>
        <p:spPr>
          <a:xfrm>
            <a:off x="189780" y="1380225"/>
            <a:ext cx="4202220" cy="3156149"/>
          </a:xfrm>
          <a:solidFill>
            <a:schemeClr val="bg1">
              <a:lumMod val="85000"/>
            </a:schemeClr>
          </a:solidFill>
        </p:spPr>
        <p:txBody>
          <a:bodyPr/>
          <a:lstStyle/>
          <a:p>
            <a:r>
              <a:rPr lang="en-US" sz="2800" dirty="0"/>
              <a:t>Core</a:t>
            </a:r>
          </a:p>
          <a:p>
            <a:pPr lvl="1"/>
            <a:r>
              <a:rPr lang="en-US" sz="2000" dirty="0"/>
              <a:t>Highest possible grade is a C</a:t>
            </a:r>
          </a:p>
          <a:p>
            <a:pPr lvl="1"/>
            <a:r>
              <a:rPr lang="en-US" sz="2000" dirty="0"/>
              <a:t>Often taught over 1 academic year</a:t>
            </a:r>
            <a:endParaRPr lang="en-GB" sz="2000" dirty="0"/>
          </a:p>
        </p:txBody>
      </p:sp>
      <p:sp>
        <p:nvSpPr>
          <p:cNvPr id="9" name="Content Placeholder 8"/>
          <p:cNvSpPr>
            <a:spLocks noGrp="1"/>
          </p:cNvSpPr>
          <p:nvPr>
            <p:ph sz="half" idx="2"/>
          </p:nvPr>
        </p:nvSpPr>
        <p:spPr>
          <a:xfrm>
            <a:off x="4546121" y="1380227"/>
            <a:ext cx="4392000" cy="3174520"/>
          </a:xfrm>
          <a:solidFill>
            <a:schemeClr val="bg1">
              <a:lumMod val="85000"/>
            </a:schemeClr>
          </a:solidFill>
        </p:spPr>
        <p:txBody>
          <a:bodyPr/>
          <a:lstStyle/>
          <a:p>
            <a:r>
              <a:rPr lang="en-US" sz="2800" dirty="0"/>
              <a:t>Extended</a:t>
            </a:r>
          </a:p>
          <a:p>
            <a:pPr lvl="1"/>
            <a:r>
              <a:rPr lang="en-US" sz="2000" dirty="0"/>
              <a:t>Highest possible grade is an A*</a:t>
            </a:r>
          </a:p>
          <a:p>
            <a:pPr lvl="1"/>
            <a:r>
              <a:rPr lang="en-US" sz="2000" dirty="0"/>
              <a:t>Requires deeper depth of understanding  than Core</a:t>
            </a:r>
          </a:p>
          <a:p>
            <a:pPr lvl="1"/>
            <a:r>
              <a:rPr lang="en-US" sz="2000" dirty="0"/>
              <a:t>Typically has  more content than Core</a:t>
            </a:r>
          </a:p>
          <a:p>
            <a:pPr lvl="1"/>
            <a:r>
              <a:rPr lang="en-US" sz="2000" dirty="0"/>
              <a:t>Often taught over 2 academic years</a:t>
            </a:r>
          </a:p>
        </p:txBody>
      </p:sp>
      <p:sp>
        <p:nvSpPr>
          <p:cNvPr id="10" name="TextBox 9"/>
          <p:cNvSpPr txBox="1"/>
          <p:nvPr/>
        </p:nvSpPr>
        <p:spPr>
          <a:xfrm>
            <a:off x="189780" y="4737506"/>
            <a:ext cx="8980344" cy="1261884"/>
          </a:xfrm>
          <a:prstGeom prst="rect">
            <a:avLst/>
          </a:prstGeom>
          <a:noFill/>
        </p:spPr>
        <p:txBody>
          <a:bodyPr wrap="none" rtlCol="0">
            <a:spAutoFit/>
          </a:bodyPr>
          <a:lstStyle/>
          <a:p>
            <a:r>
              <a:rPr lang="en-US" dirty="0"/>
              <a:t>*</a:t>
            </a:r>
            <a:r>
              <a:rPr lang="en-US" sz="2000" b="1" u="sng" dirty="0"/>
              <a:t>It is important to remember that there is no standardized way to deliver </a:t>
            </a:r>
          </a:p>
          <a:p>
            <a:r>
              <a:rPr lang="en-US" sz="2000" b="1" dirty="0"/>
              <a:t>  </a:t>
            </a:r>
            <a:r>
              <a:rPr lang="en-US" sz="2000" b="1" u="sng" dirty="0"/>
              <a:t>the IGCSE courses</a:t>
            </a:r>
          </a:p>
          <a:p>
            <a:endParaRPr lang="en-US" dirty="0"/>
          </a:p>
          <a:p>
            <a:endParaRPr lang="en-GB" dirty="0"/>
          </a:p>
        </p:txBody>
      </p:sp>
    </p:spTree>
    <p:extLst>
      <p:ext uri="{BB962C8B-B14F-4D97-AF65-F5344CB8AC3E}">
        <p14:creationId xmlns:p14="http://schemas.microsoft.com/office/powerpoint/2010/main" val="2968424612"/>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503b8985c2188afbbbe7fcbdfa8b223a4512"/>
  <p:tag name="ISPRING_RESOURCE_PATHS_HASH_PRESENTER" val="5d8d45f08fb3653be248c1e4618ad1558c8ceb8"/>
</p:tagLst>
</file>

<file path=ppt/theme/theme1.xml><?xml version="1.0" encoding="utf-8"?>
<a:theme xmlns:a="http://schemas.openxmlformats.org/drawingml/2006/main" name="CAIE PPT 4 3 template_TG_170717">
  <a:themeElements>
    <a:clrScheme name="Generic 5-19-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0065BD"/>
      </a:hlink>
      <a:folHlink>
        <a:srgbClr val="003C64"/>
      </a:folHlink>
    </a:clrScheme>
    <a:fontScheme name="Generic 5-19">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5-19 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2">
        <a:dk1>
          <a:srgbClr val="595959"/>
        </a:dk1>
        <a:lt1>
          <a:srgbClr val="FFFFFF"/>
        </a:lt1>
        <a:dk2>
          <a:srgbClr val="595959"/>
        </a:dk2>
        <a:lt2>
          <a:srgbClr val="F16F91"/>
        </a:lt2>
        <a:accent1>
          <a:srgbClr val="00B0BA"/>
        </a:accent1>
        <a:accent2>
          <a:srgbClr val="9BCFFF"/>
        </a:accent2>
        <a:accent3>
          <a:srgbClr val="FFFFFF"/>
        </a:accent3>
        <a:accent4>
          <a:srgbClr val="4B4B4B"/>
        </a:accent4>
        <a:accent5>
          <a:srgbClr val="AAD4D9"/>
        </a:accent5>
        <a:accent6>
          <a:srgbClr val="8CBBE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3">
        <a:dk1>
          <a:srgbClr val="595959"/>
        </a:dk1>
        <a:lt1>
          <a:srgbClr val="FFFFFF"/>
        </a:lt1>
        <a:dk2>
          <a:srgbClr val="595959"/>
        </a:dk2>
        <a:lt2>
          <a:srgbClr val="F16F91"/>
        </a:lt2>
        <a:accent1>
          <a:srgbClr val="58A618"/>
        </a:accent1>
        <a:accent2>
          <a:srgbClr val="9BCFFF"/>
        </a:accent2>
        <a:accent3>
          <a:srgbClr val="FFFFFF"/>
        </a:accent3>
        <a:accent4>
          <a:srgbClr val="4B4B4B"/>
        </a:accent4>
        <a:accent5>
          <a:srgbClr val="B4D0AB"/>
        </a:accent5>
        <a:accent6>
          <a:srgbClr val="8CBBE7"/>
        </a:accent6>
        <a:hlink>
          <a:srgbClr val="83CFCA"/>
        </a:hlink>
        <a:folHlink>
          <a:srgbClr val="FDC180"/>
        </a:folHlink>
      </a:clrScheme>
      <a:clrMap bg1="lt1" tx1="dk1" bg2="lt2" tx2="dk2" accent1="accent1" accent2="accent2" accent3="accent3" accent4="accent4" accent5="accent5" accent6="accent6" hlink="hlink" folHlink="folHlink"/>
    </a:extraClrScheme>
    <a:extraClrScheme>
      <a:clrScheme name="Generic 5-19 4">
        <a:dk1>
          <a:srgbClr val="595959"/>
        </a:dk1>
        <a:lt1>
          <a:srgbClr val="FFFFFF"/>
        </a:lt1>
        <a:dk2>
          <a:srgbClr val="595959"/>
        </a:dk2>
        <a:lt2>
          <a:srgbClr val="F16F91"/>
        </a:lt2>
        <a:accent1>
          <a:srgbClr val="E05206"/>
        </a:accent1>
        <a:accent2>
          <a:srgbClr val="83CFCA"/>
        </a:accent2>
        <a:accent3>
          <a:srgbClr val="FFFFFF"/>
        </a:accent3>
        <a:accent4>
          <a:srgbClr val="4B4B4B"/>
        </a:accent4>
        <a:accent5>
          <a:srgbClr val="EDB3AA"/>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5">
        <a:dk1>
          <a:srgbClr val="595959"/>
        </a:dk1>
        <a:lt1>
          <a:srgbClr val="FFFFFF"/>
        </a:lt1>
        <a:dk2>
          <a:srgbClr val="595959"/>
        </a:dk2>
        <a:lt2>
          <a:srgbClr val="FDC180"/>
        </a:lt2>
        <a:accent1>
          <a:srgbClr val="C30045"/>
        </a:accent1>
        <a:accent2>
          <a:srgbClr val="83CFCA"/>
        </a:accent2>
        <a:accent3>
          <a:srgbClr val="FFFFFF"/>
        </a:accent3>
        <a:accent4>
          <a:srgbClr val="4B4B4B"/>
        </a:accent4>
        <a:accent5>
          <a:srgbClr val="DEAAB0"/>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6">
        <a:dk1>
          <a:srgbClr val="595959"/>
        </a:dk1>
        <a:lt1>
          <a:srgbClr val="FFFFFF"/>
        </a:lt1>
        <a:dk2>
          <a:srgbClr val="595959"/>
        </a:dk2>
        <a:lt2>
          <a:srgbClr val="F16F91"/>
        </a:lt2>
        <a:accent1>
          <a:srgbClr val="6E267B"/>
        </a:accent1>
        <a:accent2>
          <a:srgbClr val="83CFCA"/>
        </a:accent2>
        <a:accent3>
          <a:srgbClr val="FFFFFF"/>
        </a:accent3>
        <a:accent4>
          <a:srgbClr val="4B4B4B"/>
        </a:accent4>
        <a:accent5>
          <a:srgbClr val="BAACBF"/>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IE PPT 4 3 template_TG_170717.potx" id="{8E5AC803-C838-4F5C-9A8F-6D0CF1F65E70}" vid="{0CC62605-D86D-4F7D-8C81-CF6CFCC0E905}"/>
    </a:ext>
  </a:ext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IE PPT 4 3 template_TG_170717.potx" id="{8E5AC803-C838-4F5C-9A8F-6D0CF1F65E70}" vid="{92E94548-700E-4287-B93C-84B24C49A7B3}"/>
    </a:ext>
  </a:extLst>
</a:theme>
</file>

<file path=ppt/theme/theme3.xml><?xml version="1.0" encoding="utf-8"?>
<a:theme xmlns:a="http://schemas.openxmlformats.org/drawingml/2006/main" name="Section divid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IE PPT 4 3 template_TG_170717.potx" id="{8E5AC803-C838-4F5C-9A8F-6D0CF1F65E70}" vid="{75EA21D8-BD0C-49E7-89B3-A806E89156C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CAIE PPT 4 3 template_TG_170717</Template>
  <TotalTime>1803</TotalTime>
  <Words>2014</Words>
  <Application>Microsoft Macintosh PowerPoint</Application>
  <PresentationFormat>On-screen Show (4:3)</PresentationFormat>
  <Paragraphs>340</Paragraphs>
  <Slides>21</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Times</vt:lpstr>
      <vt:lpstr>Times New Roman</vt:lpstr>
      <vt:lpstr>Webdings</vt:lpstr>
      <vt:lpstr>CAIE PPT 4 3 template_TG_170717</vt:lpstr>
      <vt:lpstr>Opening and closing slides</vt:lpstr>
      <vt:lpstr>Section dividers</vt:lpstr>
      <vt:lpstr>Cambridge IGCSE®</vt:lpstr>
      <vt:lpstr>The Cambridge Assessment Group</vt:lpstr>
      <vt:lpstr>PowerPoint Presentation</vt:lpstr>
      <vt:lpstr>                    What is IGCSE</vt:lpstr>
      <vt:lpstr>Cambridge Upper Secondary </vt:lpstr>
      <vt:lpstr>Cambridge IGCSE®</vt:lpstr>
      <vt:lpstr>IGCSE </vt:lpstr>
      <vt:lpstr>IGCSE Assessment</vt:lpstr>
      <vt:lpstr>IGCSE Core vs Extended </vt:lpstr>
      <vt:lpstr>How about some US context </vt:lpstr>
      <vt:lpstr>Cambridge Qualifications in the US</vt:lpstr>
      <vt:lpstr>IGCSE &amp; A/AS in the United States</vt:lpstr>
      <vt:lpstr>Cambridge IGCSE Grades </vt:lpstr>
      <vt:lpstr>Arizona Grand Canyon Diploma </vt:lpstr>
      <vt:lpstr>Cambridge IGCSE English</vt:lpstr>
      <vt:lpstr>Cambridge IGCSE mathematics</vt:lpstr>
      <vt:lpstr>Cambridge IGCSE science</vt:lpstr>
      <vt:lpstr>Cambridge IGCSE languages</vt:lpstr>
      <vt:lpstr>Cambridge IGCSE humanities and social sciences</vt:lpstr>
      <vt:lpstr>Cambridge IGCSE creative and professional</vt:lpstr>
      <vt:lpstr>PowerPoint Presentation</vt:lpstr>
    </vt:vector>
  </TitlesOfParts>
  <Company>Cambridge Assessment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main title can go over three or four lines if required in 30pt</dc:title>
  <dc:creator>Joy Haigh</dc:creator>
  <cp:lastModifiedBy>Silvia Hoke</cp:lastModifiedBy>
  <cp:revision>57</cp:revision>
  <dcterms:created xsi:type="dcterms:W3CDTF">2017-07-17T15:54:26Z</dcterms:created>
  <dcterms:modified xsi:type="dcterms:W3CDTF">2019-02-23T19:38:00Z</dcterms:modified>
</cp:coreProperties>
</file>